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44.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1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19.xml" ContentType="application/vnd.openxmlformats-officedocument.presentationml.notesSlide+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23.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1.xml" ContentType="application/vnd.openxmlformats-officedocument.presentationml.notesSlide+xml"/>
  <Override PartName="/ppt/notesSlides/notesSlide22.xml" ContentType="application/vnd.openxmlformats-officedocument.presentationml.notesSlide+xml"/>
  <Override PartName="/ppt/slideLayouts/slideLayout6.xml" ContentType="application/vnd.openxmlformats-officedocument.presentationml.slideLayout+xml"/>
  <Override PartName="/ppt/notesSlides/notesSlide21.xml" ContentType="application/vnd.openxmlformats-officedocument.presentationml.notesSlide+xml"/>
  <Override PartName="/ppt/slideLayouts/slideLayout10.xml" ContentType="application/vnd.openxmlformats-officedocument.presentationml.slideLayout+xml"/>
  <Override PartName="/ppt/notesSlides/notesSlide12.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20.xml" ContentType="application/vnd.openxmlformats-officedocument.presentationml.notes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8"/>
  </p:notesMasterIdLst>
  <p:handoutMasterIdLst>
    <p:handoutMasterId r:id="rId59"/>
  </p:handoutMasterIdLst>
  <p:sldIdLst>
    <p:sldId id="329" r:id="rId2"/>
    <p:sldId id="287" r:id="rId3"/>
    <p:sldId id="288" r:id="rId4"/>
    <p:sldId id="289" r:id="rId5"/>
    <p:sldId id="290" r:id="rId6"/>
    <p:sldId id="291" r:id="rId7"/>
    <p:sldId id="292" r:id="rId8"/>
    <p:sldId id="293" r:id="rId9"/>
    <p:sldId id="294" r:id="rId10"/>
    <p:sldId id="295" r:id="rId11"/>
    <p:sldId id="296" r:id="rId12"/>
    <p:sldId id="297"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Lst>
  <p:sldSz cx="9144000" cy="6858000" type="screen4x3"/>
  <p:notesSz cx="6842125" cy="92630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0" autoAdjust="0"/>
    <p:restoredTop sz="94660"/>
  </p:normalViewPr>
  <p:slideViewPr>
    <p:cSldViewPr snapToGrid="0">
      <p:cViewPr varScale="1">
        <p:scale>
          <a:sx n="74" d="100"/>
          <a:sy n="74" d="100"/>
        </p:scale>
        <p:origin x="26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4921" cy="46476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75621" y="0"/>
            <a:ext cx="2964921" cy="464762"/>
          </a:xfrm>
          <a:prstGeom prst="rect">
            <a:avLst/>
          </a:prstGeom>
        </p:spPr>
        <p:txBody>
          <a:bodyPr vert="horz" lIns="91440" tIns="45720" rIns="91440" bIns="45720" rtlCol="0"/>
          <a:lstStyle>
            <a:lvl1pPr algn="r">
              <a:defRPr sz="1200"/>
            </a:lvl1pPr>
          </a:lstStyle>
          <a:p>
            <a:fld id="{E27D8D49-7628-4A5C-B658-1AAC82C0CE9E}" type="datetimeFigureOut">
              <a:rPr lang="en-US" smtClean="0"/>
              <a:t>3/10/2016</a:t>
            </a:fld>
            <a:endParaRPr lang="en-US"/>
          </a:p>
        </p:txBody>
      </p:sp>
      <p:sp>
        <p:nvSpPr>
          <p:cNvPr id="4" name="Footer Placeholder 3"/>
          <p:cNvSpPr>
            <a:spLocks noGrp="1"/>
          </p:cNvSpPr>
          <p:nvPr>
            <p:ph type="ftr" sz="quarter" idx="2"/>
          </p:nvPr>
        </p:nvSpPr>
        <p:spPr>
          <a:xfrm>
            <a:off x="0" y="8798303"/>
            <a:ext cx="2964921" cy="46476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75621" y="8798303"/>
            <a:ext cx="2964921" cy="464761"/>
          </a:xfrm>
          <a:prstGeom prst="rect">
            <a:avLst/>
          </a:prstGeom>
        </p:spPr>
        <p:txBody>
          <a:bodyPr vert="horz" lIns="91440" tIns="45720" rIns="91440" bIns="45720" rtlCol="0" anchor="b"/>
          <a:lstStyle>
            <a:lvl1pPr algn="r">
              <a:defRPr sz="1200"/>
            </a:lvl1pPr>
          </a:lstStyle>
          <a:p>
            <a:fld id="{4E269B33-8986-4008-A4E7-C510C90720BB}" type="slidenum">
              <a:rPr lang="en-US" smtClean="0"/>
              <a:t>‹#›</a:t>
            </a:fld>
            <a:endParaRPr lang="en-US"/>
          </a:p>
        </p:txBody>
      </p:sp>
    </p:spTree>
    <p:extLst>
      <p:ext uri="{BB962C8B-B14F-4D97-AF65-F5344CB8AC3E}">
        <p14:creationId xmlns:p14="http://schemas.microsoft.com/office/powerpoint/2010/main" val="582846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4921" cy="46476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75621" y="0"/>
            <a:ext cx="2964921" cy="464762"/>
          </a:xfrm>
          <a:prstGeom prst="rect">
            <a:avLst/>
          </a:prstGeom>
        </p:spPr>
        <p:txBody>
          <a:bodyPr vert="horz" lIns="91440" tIns="45720" rIns="91440" bIns="45720" rtlCol="0"/>
          <a:lstStyle>
            <a:lvl1pPr algn="r">
              <a:defRPr sz="1200"/>
            </a:lvl1pPr>
          </a:lstStyle>
          <a:p>
            <a:fld id="{FA2E1DEA-1B16-40AF-AC3D-DB741B76A2AD}" type="datetimeFigureOut">
              <a:rPr lang="en-US" smtClean="0"/>
              <a:t>3/10/2016</a:t>
            </a:fld>
            <a:endParaRPr lang="en-US" dirty="0"/>
          </a:p>
        </p:txBody>
      </p:sp>
      <p:sp>
        <p:nvSpPr>
          <p:cNvPr id="4" name="Slide Image Placeholder 3"/>
          <p:cNvSpPr>
            <a:spLocks noGrp="1" noRot="1" noChangeAspect="1"/>
          </p:cNvSpPr>
          <p:nvPr>
            <p:ph type="sldImg" idx="2"/>
          </p:nvPr>
        </p:nvSpPr>
        <p:spPr>
          <a:xfrm>
            <a:off x="1336675" y="1157288"/>
            <a:ext cx="4168775" cy="31273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4213" y="4457849"/>
            <a:ext cx="5473700" cy="364733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98303"/>
            <a:ext cx="2964921" cy="46476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75621" y="8798303"/>
            <a:ext cx="2964921" cy="464761"/>
          </a:xfrm>
          <a:prstGeom prst="rect">
            <a:avLst/>
          </a:prstGeom>
        </p:spPr>
        <p:txBody>
          <a:bodyPr vert="horz" lIns="91440" tIns="45720" rIns="91440" bIns="45720" rtlCol="0" anchor="b"/>
          <a:lstStyle>
            <a:lvl1pPr algn="r">
              <a:defRPr sz="1200"/>
            </a:lvl1pPr>
          </a:lstStyle>
          <a:p>
            <a:fld id="{05B47CEE-9B72-4EE7-A009-573D8016D28F}" type="slidenum">
              <a:rPr lang="en-US" smtClean="0"/>
              <a:t>‹#›</a:t>
            </a:fld>
            <a:endParaRPr lang="en-US" dirty="0"/>
          </a:p>
        </p:txBody>
      </p:sp>
    </p:spTree>
    <p:extLst>
      <p:ext uri="{BB962C8B-B14F-4D97-AF65-F5344CB8AC3E}">
        <p14:creationId xmlns:p14="http://schemas.microsoft.com/office/powerpoint/2010/main" val="2224394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108.02 Partnering revisions are</a:t>
            </a:r>
            <a:r>
              <a:rPr lang="en-US" baseline="0" dirty="0" smtClean="0"/>
              <a:t> minor.  Our dispute resolution coordinator, Nathan Fling, will discuss these revisions.  The most significant is a requirement for the district to provide a copy of their step 2 documents to the contractor prior to the hearing.  The Step 2 hearing will be scheduled to allow 14 days for the contractor to review these documents.</a:t>
            </a:r>
            <a:endParaRPr lang="en-US" dirty="0"/>
          </a:p>
        </p:txBody>
      </p:sp>
      <p:sp>
        <p:nvSpPr>
          <p:cNvPr id="4" name="Slide Number Placeholder 3"/>
          <p:cNvSpPr>
            <a:spLocks noGrp="1"/>
          </p:cNvSpPr>
          <p:nvPr>
            <p:ph type="sldNum" sz="quarter" idx="10"/>
          </p:nvPr>
        </p:nvSpPr>
        <p:spPr/>
        <p:txBody>
          <a:bodyPr/>
          <a:lstStyle/>
          <a:p>
            <a:fld id="{B30E85B9-533F-4E6A-8E1E-08833F9FA873}" type="slidenum">
              <a:rPr lang="en-US" smtClean="0"/>
              <a:t>3</a:t>
            </a:fld>
            <a:endParaRPr lang="en-US"/>
          </a:p>
        </p:txBody>
      </p:sp>
    </p:spTree>
    <p:extLst>
      <p:ext uri="{BB962C8B-B14F-4D97-AF65-F5344CB8AC3E}">
        <p14:creationId xmlns:p14="http://schemas.microsoft.com/office/powerpoint/2010/main" val="2678518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The following changes have been proposed to the 2016 Construction and Material Specifications for the April 15, 2016, Supplemental Specification 800 Boilerplate:</a:t>
            </a:r>
          </a:p>
          <a:p>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Added “Accepted” and “Accepted as Noted” Working Drawings to</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 Contract Documents. </a:t>
            </a:r>
          </a:p>
          <a:p>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Added “</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Engineered Drawings.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 type of Working Drawing that requires the practice of engineering as defined in ORC 4733.01(E). Examples of Engineered Drawings include: Excavation Bracing Plans, Demolition Plans, Erection Plans, Falsework Plans, Cofferdam Plans, Causeway Plans, Jacking and Temporary Support Plans, Plans for Heavy Equipment on Structures, Plans for structures for Maintaining Traffic, Corrective Work Plans and Storm Water Pollution Prevention Plans.</a:t>
            </a:r>
          </a:p>
          <a:p>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Changed definition of </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Shop Drawings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to “Drawings accepted by the Contractor and submitted to the Department that describe portions of the Work fabricated off site that are incorporated permanently with the project. Department acceptance is not required.”</a:t>
            </a:r>
          </a:p>
          <a:p>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Changed definition of </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Working Drawings</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to ”Contractor submitted drawings for work, not otherwise defined in the Bid Documents, that require Department acceptance. Examples of Working Drawings include: Engineered Drawings, installation plans, certified drawings, and any other supplementary plans or similar data that the Contractor is required to submit for acceptance. Accepted Working Drawings are Contract Documents.”</a:t>
            </a:r>
          </a:p>
          <a:p>
            <a:pPr marL="1143000" marR="0">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Header Placeholder 4"/>
          <p:cNvSpPr>
            <a:spLocks noGrp="1"/>
          </p:cNvSpPr>
          <p:nvPr>
            <p:ph type="hdr" sz="quarter" idx="11"/>
          </p:nvPr>
        </p:nvSpPr>
        <p:spPr/>
        <p:txBody>
          <a:bodyPr/>
          <a:lstStyle/>
          <a:p>
            <a:r>
              <a:rPr lang="en-US" smtClean="0"/>
              <a:t>Structures Specifications Updates for 2016 C&amp;MS</a:t>
            </a:r>
            <a:endParaRPr lang="en-US"/>
          </a:p>
        </p:txBody>
      </p:sp>
    </p:spTree>
    <p:extLst>
      <p:ext uri="{BB962C8B-B14F-4D97-AF65-F5344CB8AC3E}">
        <p14:creationId xmlns:p14="http://schemas.microsoft.com/office/powerpoint/2010/main" val="1310765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following changes have been proposed to the 2016 Construction and Material Specifications for the April 15, 2016, Supplemental Specification 800 Boilerplate:</a:t>
            </a:r>
          </a:p>
          <a:p>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Schedule an Engineered Drawing meeting to be held 7 days, or sooner at the discretion of the Engineer, after submitting railroad accepted drawings to the Engineer. </a:t>
            </a:r>
          </a:p>
          <a:p>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Attendees shall include the signatory Engineer responsible for the design, the Superintendent, the Engineer and the Inspector. </a:t>
            </a:r>
          </a:p>
          <a:p>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The purpose of the meeting shall be to review the drawings; resolve all issues to the Engineer’s satisfaction and ensure all parties are in agreement with the work to commence. </a:t>
            </a:r>
          </a:p>
          <a:p>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At the conclusion of the meeting, the Engineer will provide a written response to the submittal in accordance with C&amp;MS 105.02. </a:t>
            </a:r>
          </a:p>
          <a:p>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Do not begin work until the Engineer’s acceptance has been received.</a:t>
            </a:r>
            <a:endParaRPr lang="en-US" dirty="0"/>
          </a:p>
        </p:txBody>
      </p:sp>
      <p:sp>
        <p:nvSpPr>
          <p:cNvPr id="5" name="Header Placeholder 4"/>
          <p:cNvSpPr>
            <a:spLocks noGrp="1"/>
          </p:cNvSpPr>
          <p:nvPr>
            <p:ph type="hdr" sz="quarter" idx="11"/>
          </p:nvPr>
        </p:nvSpPr>
        <p:spPr/>
        <p:txBody>
          <a:bodyPr/>
          <a:lstStyle/>
          <a:p>
            <a:r>
              <a:rPr lang="en-US" smtClean="0"/>
              <a:t>Structures Specifications Updates for 2016 C&amp;MS</a:t>
            </a:r>
            <a:endParaRPr lang="en-US"/>
          </a:p>
        </p:txBody>
      </p:sp>
    </p:spTree>
    <p:extLst>
      <p:ext uri="{BB962C8B-B14F-4D97-AF65-F5344CB8AC3E}">
        <p14:creationId xmlns:p14="http://schemas.microsoft.com/office/powerpoint/2010/main" val="2136346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AASHTO/AWS D.1.1 Structural Welding Code-Steel for Tubing -(Single Bevel-(45°) Groove Weld(4)- Butt Joint(B) with Backing Spacer(Root Opening 6mm, ¼ inch)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D1.1 a welder can get certified to weld full-penetration butt welds from one side only on pipe (no backing). D1.5 welders do not have that option.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Designers are using the CIP casing in the lateral moment resistance, This is likely not a major issue in the lower portions of the piles where the applied moment is lower but could potentially be an issue in the upper 10 to 15 ft. of the pile.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90% of piles Axially Compressive.(Wouldn’t need full penetration welds in tube piles, concrete would take load.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the Axial load is in tension, like in upper 10 to 15 feet of single row of piles in integral abutment, need full penetration welds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AASHTO/AWS D1.5 Bridge Welding Code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Shielded Metal Arc (Stick) Welding –Electrodes E 7018, E 8018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5" name="Header Placeholder 4"/>
          <p:cNvSpPr>
            <a:spLocks noGrp="1"/>
          </p:cNvSpPr>
          <p:nvPr>
            <p:ph type="hdr" sz="quarter" idx="11"/>
          </p:nvPr>
        </p:nvSpPr>
        <p:spPr/>
        <p:txBody>
          <a:bodyPr/>
          <a:lstStyle/>
          <a:p>
            <a:r>
              <a:rPr lang="en-US" smtClean="0"/>
              <a:t>Structures Specifications Updates for 2016 C&amp;MS</a:t>
            </a:r>
            <a:endParaRPr lang="en-US"/>
          </a:p>
        </p:txBody>
      </p:sp>
    </p:spTree>
    <p:extLst>
      <p:ext uri="{BB962C8B-B14F-4D97-AF65-F5344CB8AC3E}">
        <p14:creationId xmlns:p14="http://schemas.microsoft.com/office/powerpoint/2010/main" val="608254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Always had a minimum coverage, never a maximum coverage in the specifications.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Too much coverage at the top surface of the deck is not acceptable.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Increasing cover has two design consequences: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crack width at the surface will increase.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flexural strength of the component will decrease.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Install reinforcing steel with the following clearances from the concrete surface: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2 ½  inches [-0 inch, +0.5 inch] (65 mm [-0 mm, +13 mm]) to the top of sidewalks.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      3 inches [-0 inch] (75 mm [-0 mm]) at the faces of footings placed against rock or earth.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      1 ½ inches [-0 inch, +0.25 inch] (38 mm [-0 mm, +6 mm]) to the bottom of a cast-in-place deck slab.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      2 ½ inches [-0.25 inch, +0.75 inch] (65 mm [-6 mm, +19 mm]) between the reinforcing steel and the top surfaces of cast-in-place concrete deck slabs.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      2 inches [-0 inch, +</a:t>
            </a:r>
            <a:r>
              <a:rPr lang="en-US" smtClean="0"/>
              <a:t>0.5 inch] (50 mm [-0 mm, 13 </a:t>
            </a:r>
            <a:r>
              <a:rPr lang="en-US" dirty="0" smtClean="0"/>
              <a:t>mm]) at all other surfaces.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5" name="Header Placeholder 4"/>
          <p:cNvSpPr>
            <a:spLocks noGrp="1"/>
          </p:cNvSpPr>
          <p:nvPr>
            <p:ph type="hdr" sz="quarter" idx="11"/>
          </p:nvPr>
        </p:nvSpPr>
        <p:spPr/>
        <p:txBody>
          <a:bodyPr/>
          <a:lstStyle/>
          <a:p>
            <a:r>
              <a:rPr lang="en-US" smtClean="0"/>
              <a:t>Structures Specifications Updates for 2016 C&amp;MS</a:t>
            </a:r>
            <a:endParaRPr lang="en-US"/>
          </a:p>
        </p:txBody>
      </p:sp>
    </p:spTree>
    <p:extLst>
      <p:ext uri="{BB962C8B-B14F-4D97-AF65-F5344CB8AC3E}">
        <p14:creationId xmlns:p14="http://schemas.microsoft.com/office/powerpoint/2010/main" val="3252967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Department will not accept for shipping, </a:t>
            </a:r>
            <a:r>
              <a:rPr lang="en-US" dirty="0" err="1" smtClean="0"/>
              <a:t>prestressed</a:t>
            </a:r>
            <a:r>
              <a:rPr lang="en-US" dirty="0" smtClean="0"/>
              <a:t> members with measured camber exceeding the Design Camber (Dt), used to establish the seat elevations, according to 511.07, by more than the Sacrificial Haunch thickness, until a corrective work plan has been approved by the Engineer.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the </a:t>
            </a:r>
            <a:r>
              <a:rPr lang="en-US" dirty="0" err="1" smtClean="0"/>
              <a:t>prestressed</a:t>
            </a:r>
            <a:r>
              <a:rPr lang="en-US" dirty="0" smtClean="0"/>
              <a:t> members are acceptable, exclusive of the deviation from Design Camber, the Department will pay for all costs incurred resulting from measured camber exceeding Design Camber calculated for the actual beam age at the time of deck placement, as Extra Work, 109.05.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5" name="Header Placeholder 4"/>
          <p:cNvSpPr>
            <a:spLocks noGrp="1"/>
          </p:cNvSpPr>
          <p:nvPr>
            <p:ph type="hdr" sz="quarter" idx="11"/>
          </p:nvPr>
        </p:nvSpPr>
        <p:spPr/>
        <p:txBody>
          <a:bodyPr/>
          <a:lstStyle/>
          <a:p>
            <a:r>
              <a:rPr lang="en-US" smtClean="0"/>
              <a:t>Structures Specifications Updates for 2016 C&amp;MS</a:t>
            </a:r>
            <a:endParaRPr lang="en-US"/>
          </a:p>
        </p:txBody>
      </p:sp>
    </p:spTree>
    <p:extLst>
      <p:ext uri="{BB962C8B-B14F-4D97-AF65-F5344CB8AC3E}">
        <p14:creationId xmlns:p14="http://schemas.microsoft.com/office/powerpoint/2010/main" val="2153911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5" name="Header Placeholder 4"/>
          <p:cNvSpPr>
            <a:spLocks noGrp="1"/>
          </p:cNvSpPr>
          <p:nvPr>
            <p:ph type="hdr" sz="quarter" idx="11"/>
          </p:nvPr>
        </p:nvSpPr>
        <p:spPr/>
        <p:txBody>
          <a:bodyPr/>
          <a:lstStyle/>
          <a:p>
            <a:r>
              <a:rPr lang="en-US" smtClean="0"/>
              <a:t>Structures Specifications Updates for 2016 C&amp;MS</a:t>
            </a:r>
            <a:endParaRPr lang="en-US"/>
          </a:p>
        </p:txBody>
      </p:sp>
    </p:spTree>
    <p:extLst>
      <p:ext uri="{BB962C8B-B14F-4D97-AF65-F5344CB8AC3E}">
        <p14:creationId xmlns:p14="http://schemas.microsoft.com/office/powerpoint/2010/main" val="3530353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dirty="0" smtClean="0"/>
              <a:t>Trying to better control cracking in parapets.</a:t>
            </a:r>
            <a:r>
              <a:rPr kumimoji="0" lang="en-US" altLang="en-US" sz="2400" b="0" i="0" u="none" strike="noStrike" kern="0" cap="none" spc="0" normalizeH="0" baseline="0" noProof="0" dirty="0" smtClean="0">
                <a:ln>
                  <a:noFill/>
                </a:ln>
                <a:solidFill>
                  <a:srgbClr val="F8F8F8"/>
                </a:solidFill>
                <a:effectLst/>
                <a:uLnTx/>
                <a:uFillTx/>
                <a:latin typeface="Arial"/>
                <a:ea typeface="+mn-ea"/>
                <a:cs typeface="Arial"/>
              </a:rPr>
              <a:t>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smtClean="0">
                <a:ln>
                  <a:noFill/>
                </a:ln>
                <a:solidFill>
                  <a:srgbClr val="F8F8F8"/>
                </a:solidFill>
                <a:effectLst/>
                <a:uLnTx/>
                <a:uFillTx/>
                <a:latin typeface="Arial"/>
                <a:ea typeface="+mn-ea"/>
                <a:cs typeface="Arial"/>
              </a:rPr>
              <a:t>To facilitate this deeper cut, the longitudinal steel at the cut location has been replaced with FRP reinforcement that will provide cage stability during concrete placement without providing a source of corrosion after the barrier is cut. (6 inches on each side of joint).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smtClean="0">
                <a:ln>
                  <a:noFill/>
                </a:ln>
                <a:solidFill>
                  <a:srgbClr val="F8F8F8"/>
                </a:solidFill>
                <a:effectLst/>
                <a:uLnTx/>
                <a:uFillTx/>
                <a:latin typeface="Arial"/>
                <a:ea typeface="+mn-ea"/>
                <a:cs typeface="Arial"/>
              </a:rPr>
              <a:t> Joint spacing, joint dimensions and permissible optional conduit locations have also been modified.</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1" i="0" u="none" strike="noStrike" kern="0" cap="none" spc="0" normalizeH="0" baseline="0" noProof="0" dirty="0" smtClean="0">
                <a:ln>
                  <a:noFill/>
                </a:ln>
                <a:solidFill>
                  <a:srgbClr val="F8F8F8"/>
                </a:solidFill>
                <a:effectLst/>
                <a:uLnTx/>
                <a:uFillTx/>
                <a:latin typeface="Arial"/>
                <a:ea typeface="+mn-ea"/>
                <a:cs typeface="Arial"/>
              </a:rPr>
              <a:t>At present, we do not utilize the strength of the GFRP. It is only provided to stiffen the reinforcing cage for slip forming. It is then cut completely thru to allow the deck to deflect under load without stressing the barrier. Although ODOT may utilize GFRP for primary reinforcement in the future, there are issues that need to be considered before ODOT is ready to make that decision. One example is the difference is the modulus of elasticity between steel and GFRP and how that affects crash worthiness of the traffic barrier.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5" name="Header Placeholder 4"/>
          <p:cNvSpPr>
            <a:spLocks noGrp="1"/>
          </p:cNvSpPr>
          <p:nvPr>
            <p:ph type="hdr" sz="quarter" idx="11"/>
          </p:nvPr>
        </p:nvSpPr>
        <p:spPr/>
        <p:txBody>
          <a:bodyPr/>
          <a:lstStyle/>
          <a:p>
            <a:r>
              <a:rPr lang="en-US" smtClean="0"/>
              <a:t>Structures Specifications Updates for 2016 C&amp;MS</a:t>
            </a:r>
            <a:endParaRPr lang="en-US"/>
          </a:p>
        </p:txBody>
      </p:sp>
    </p:spTree>
    <p:extLst>
      <p:ext uri="{BB962C8B-B14F-4D97-AF65-F5344CB8AC3E}">
        <p14:creationId xmlns:p14="http://schemas.microsoft.com/office/powerpoint/2010/main" val="3833676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Don’t apply sealers if it is below 50◦F, within 5◦F of dew point, or Relative Humidity is 80% or above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SRS on bridge decks, now requiring abrasive blast.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5" name="Header Placeholder 4"/>
          <p:cNvSpPr>
            <a:spLocks noGrp="1"/>
          </p:cNvSpPr>
          <p:nvPr>
            <p:ph type="hdr" sz="quarter" idx="11"/>
          </p:nvPr>
        </p:nvSpPr>
        <p:spPr/>
        <p:txBody>
          <a:bodyPr/>
          <a:lstStyle/>
          <a:p>
            <a:r>
              <a:rPr lang="en-US" smtClean="0"/>
              <a:t>Structures Specifications Updates for 2016 C&amp;MS</a:t>
            </a:r>
            <a:endParaRPr lang="en-US"/>
          </a:p>
        </p:txBody>
      </p:sp>
    </p:spTree>
    <p:extLst>
      <p:ext uri="{BB962C8B-B14F-4D97-AF65-F5344CB8AC3E}">
        <p14:creationId xmlns:p14="http://schemas.microsoft.com/office/powerpoint/2010/main" val="88233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Repair damage to the paint system caused during storage, transportation, erection, bolting, welding, forming, concrete placement, and form removal operation, according to C.&amp;.M.S. section 514.22.  Repair damage to the galvanized coating on the nuts, bolts and washers,  in the field due to the bolt tightening or welding operations. </a:t>
            </a:r>
            <a:endParaRPr lang="en-US" dirty="0"/>
          </a:p>
        </p:txBody>
      </p:sp>
      <p:sp>
        <p:nvSpPr>
          <p:cNvPr id="5" name="Header Placeholder 4"/>
          <p:cNvSpPr>
            <a:spLocks noGrp="1"/>
          </p:cNvSpPr>
          <p:nvPr>
            <p:ph type="hdr" sz="quarter" idx="11"/>
          </p:nvPr>
        </p:nvSpPr>
        <p:spPr/>
        <p:txBody>
          <a:bodyPr/>
          <a:lstStyle/>
          <a:p>
            <a:r>
              <a:rPr lang="en-US" smtClean="0"/>
              <a:t>Structures Specifications Updates for 2016 C&amp;MS</a:t>
            </a:r>
            <a:endParaRPr lang="en-US"/>
          </a:p>
        </p:txBody>
      </p:sp>
    </p:spTree>
    <p:extLst>
      <p:ext uri="{BB962C8B-B14F-4D97-AF65-F5344CB8AC3E}">
        <p14:creationId xmlns:p14="http://schemas.microsoft.com/office/powerpoint/2010/main" val="2893960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Replaces old Structural Engineering plan insert sheet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 longer requires Material Supplier Representative to be present during installation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5" name="Header Placeholder 4"/>
          <p:cNvSpPr>
            <a:spLocks noGrp="1"/>
          </p:cNvSpPr>
          <p:nvPr>
            <p:ph type="hdr" sz="quarter" idx="11"/>
          </p:nvPr>
        </p:nvSpPr>
        <p:spPr/>
        <p:txBody>
          <a:bodyPr/>
          <a:lstStyle/>
          <a:p>
            <a:r>
              <a:rPr lang="en-US" smtClean="0"/>
              <a:t>Structures Specifications Updates for 2016 C&amp;MS</a:t>
            </a:r>
            <a:endParaRPr lang="en-US"/>
          </a:p>
        </p:txBody>
      </p:sp>
    </p:spTree>
    <p:extLst>
      <p:ext uri="{BB962C8B-B14F-4D97-AF65-F5344CB8AC3E}">
        <p14:creationId xmlns:p14="http://schemas.microsoft.com/office/powerpoint/2010/main" val="3092641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the increase in quantity of any unit price Contract Item exceeds 25 percent of the estimated quantity, and the total of all adjustments for all Contract Items is more than $</a:t>
            </a:r>
            <a:r>
              <a:rPr lang="en-US" sz="1200" u="sng" kern="1200" dirty="0" smtClean="0">
                <a:solidFill>
                  <a:schemeClr val="tx1"/>
                </a:solidFill>
                <a:effectLst/>
                <a:latin typeface="+mn-lt"/>
                <a:ea typeface="+mn-ea"/>
                <a:cs typeface="+mn-cs"/>
              </a:rPr>
              <a:t>8</a:t>
            </a:r>
            <a:r>
              <a:rPr lang="en-US" sz="1200" strike="sngStrike" kern="1200" dirty="0" smtClean="0">
                <a:solidFill>
                  <a:schemeClr val="tx1"/>
                </a:solidFill>
                <a:effectLst/>
                <a:latin typeface="+mn-lt"/>
                <a:ea typeface="+mn-ea"/>
                <a:cs typeface="+mn-cs"/>
              </a:rPr>
              <a:t>4</a:t>
            </a:r>
            <a:r>
              <a:rPr lang="en-US" sz="1200" kern="1200" dirty="0" smtClean="0">
                <a:solidFill>
                  <a:schemeClr val="tx1"/>
                </a:solidFill>
                <a:effectLst/>
                <a:latin typeface="+mn-lt"/>
                <a:ea typeface="+mn-ea"/>
                <a:cs typeface="+mn-cs"/>
              </a:rPr>
              <a:t>00, then after a final determination of final quantities according to 109.12.C, the Engineer will adjust the unit prices for the Contract Items exceeding 25 percent of the estimated quantity</a:t>
            </a:r>
            <a:r>
              <a:rPr lang="en-US" sz="1200" u="sng" kern="1200" dirty="0" smtClean="0">
                <a:solidFill>
                  <a:schemeClr val="tx1"/>
                </a:solidFill>
                <a:effectLst/>
                <a:latin typeface="+mn-lt"/>
                <a:ea typeface="+mn-ea"/>
                <a:cs typeface="+mn-cs"/>
              </a:rPr>
              <a:t>.  The factor obtained from Table 104.02-3 is only applied to the quantity exceeding 125% of the estimated quantity. </a:t>
            </a:r>
            <a:r>
              <a:rPr lang="en-US" sz="1200" strike="sngStrike" kern="1200" dirty="0" smtClean="0">
                <a:solidFill>
                  <a:schemeClr val="tx1"/>
                </a:solidFill>
                <a:effectLst/>
                <a:latin typeface="+mn-lt"/>
                <a:ea typeface="+mn-ea"/>
                <a:cs typeface="+mn-cs"/>
              </a:rPr>
              <a:t> by multiplying the bid unit price by the factor obtained from Table 104.02-3</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0E85B9-533F-4E6A-8E1E-08833F9FA873}" type="slidenum">
              <a:rPr lang="en-US" smtClean="0"/>
              <a:t>4</a:t>
            </a:fld>
            <a:endParaRPr lang="en-US"/>
          </a:p>
        </p:txBody>
      </p:sp>
    </p:spTree>
    <p:extLst>
      <p:ext uri="{BB962C8B-B14F-4D97-AF65-F5344CB8AC3E}">
        <p14:creationId xmlns:p14="http://schemas.microsoft.com/office/powerpoint/2010/main" val="2126034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equipment, vehicles, and material are stored or parked on highway rights-of way, locate them not less than 6 feet (2 m) behind existing guardrail or not less than 30 feet (9 m) beyond the traveled way unless otherwise permitted by the Engineer. At night if any such material or equipment is stored between the side ditches, or between lines 6 feet (2 m) behind any raised curbs, clearly outline them with dependable lighted devices that are approved by the Engineer.</a:t>
            </a:r>
          </a:p>
          <a:p>
            <a:endParaRPr lang="en-US" dirty="0" smtClean="0"/>
          </a:p>
          <a:p>
            <a:r>
              <a:rPr lang="en-US" dirty="0" smtClean="0"/>
              <a:t>Unless otherwise permitted by the Engineer, locate all equipment, vehicles, and material stored or parked on highway rights-of-way:</a:t>
            </a:r>
          </a:p>
          <a:p>
            <a:pPr lvl="1"/>
            <a:r>
              <a:rPr lang="en-US" dirty="0" smtClean="0"/>
              <a:t>A. At least 6 feet behind the face of Existing Barrier and not within the 75 </a:t>
            </a:r>
            <a:r>
              <a:rPr lang="en-US" dirty="0" err="1" smtClean="0"/>
              <a:t>footlong</a:t>
            </a:r>
            <a:r>
              <a:rPr lang="en-US" dirty="0" smtClean="0"/>
              <a:t> by 20 foot wide Recovery Area behind the Existing Barrier run, or;</a:t>
            </a:r>
          </a:p>
          <a:p>
            <a:pPr lvl="1"/>
            <a:r>
              <a:rPr lang="en-US" dirty="0" smtClean="0"/>
              <a:t>B. Not less than 30 feet from the nearest edge of the traveled way, or;</a:t>
            </a:r>
          </a:p>
          <a:p>
            <a:pPr lvl="1"/>
            <a:r>
              <a:rPr lang="en-US" dirty="0" smtClean="0"/>
              <a:t>C. At least 6 feet behind raised curbs.</a:t>
            </a:r>
          </a:p>
          <a:p>
            <a:r>
              <a:rPr lang="en-US" dirty="0" smtClean="0"/>
              <a:t>Additionally, at night, encompass any such equipment, vehicles or material with drums, equipped with Type A warning lights, spaced at 5 feet on center. For locations with traffic approaching from more than one direction or side (e.g., medians, between mainline and ramps, etc.), ensure the requirements are met for all traffic approaches. Existing Barrier, for purposes of 614.035 only, includes and is limited to: existing permanent guardrail, existing concrete barrier, temporary or new permanent guardrail installed in accordance with the plans, temporary portable barrier installed in accordance with the plans, or new permanent concrete barrier installed in accordance with the plans. Other types of barrier not listed, such as cable barrier, are excluded as a means of protecting drivers from stored equipment, vehicles and material on highway rights-of-way. Recovery Area, for purposes of 614.035, shall have slopes 3:1 or flatter and be free of workers, hazards, equipment, vehicles, drop-offs, and material storage. The Recovery Area length is to begin at the terminus of the Existing Barrier run. Any gating impact attenuator length shall not be included as part of the Recovery Area length.</a:t>
            </a:r>
          </a:p>
          <a:p>
            <a:endParaRPr lang="en-US" dirty="0"/>
          </a:p>
        </p:txBody>
      </p:sp>
      <p:sp>
        <p:nvSpPr>
          <p:cNvPr id="4" name="Slide Number Placeholder 3"/>
          <p:cNvSpPr>
            <a:spLocks noGrp="1"/>
          </p:cNvSpPr>
          <p:nvPr>
            <p:ph type="sldNum" sz="quarter" idx="10"/>
          </p:nvPr>
        </p:nvSpPr>
        <p:spPr/>
        <p:txBody>
          <a:bodyPr/>
          <a:lstStyle/>
          <a:p>
            <a:fld id="{61FC0031-75B5-43C2-A80A-F47A4A227A13}" type="slidenum">
              <a:rPr lang="en-US" smtClean="0"/>
              <a:t>51</a:t>
            </a:fld>
            <a:endParaRPr lang="en-US"/>
          </a:p>
        </p:txBody>
      </p:sp>
    </p:spTree>
    <p:extLst>
      <p:ext uri="{BB962C8B-B14F-4D97-AF65-F5344CB8AC3E}">
        <p14:creationId xmlns:p14="http://schemas.microsoft.com/office/powerpoint/2010/main" val="2649037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FC0031-75B5-43C2-A80A-F47A4A227A13}" type="slidenum">
              <a:rPr lang="en-US" smtClean="0"/>
              <a:t>53</a:t>
            </a:fld>
            <a:endParaRPr lang="en-US"/>
          </a:p>
        </p:txBody>
      </p:sp>
    </p:spTree>
    <p:extLst>
      <p:ext uri="{BB962C8B-B14F-4D97-AF65-F5344CB8AC3E}">
        <p14:creationId xmlns:p14="http://schemas.microsoft.com/office/powerpoint/2010/main" val="2647981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Contractor may (supplemental to using flaggers) furnish, install, maintain and operate automated flagger assistance devices (AFADs) with incidental items, for the purpose of assisting the flagger(s) in regulating traffic according to a written agreement approved by the Engineer. AFADs shall be furnished per the Department’s Approved List and shall be used in accordance with Supplemental Specification 830.</a:t>
            </a:r>
          </a:p>
          <a:p>
            <a:endParaRPr lang="en-US" dirty="0"/>
          </a:p>
        </p:txBody>
      </p:sp>
      <p:sp>
        <p:nvSpPr>
          <p:cNvPr id="4" name="Slide Number Placeholder 3"/>
          <p:cNvSpPr>
            <a:spLocks noGrp="1"/>
          </p:cNvSpPr>
          <p:nvPr>
            <p:ph type="sldNum" sz="quarter" idx="10"/>
          </p:nvPr>
        </p:nvSpPr>
        <p:spPr/>
        <p:txBody>
          <a:bodyPr/>
          <a:lstStyle/>
          <a:p>
            <a:fld id="{61FC0031-75B5-43C2-A80A-F47A4A227A13}" type="slidenum">
              <a:rPr lang="en-US" smtClean="0"/>
              <a:t>54</a:t>
            </a:fld>
            <a:endParaRPr lang="en-US"/>
          </a:p>
        </p:txBody>
      </p:sp>
    </p:spTree>
    <p:extLst>
      <p:ext uri="{BB962C8B-B14F-4D97-AF65-F5344CB8AC3E}">
        <p14:creationId xmlns:p14="http://schemas.microsoft.com/office/powerpoint/2010/main" val="556692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PN 640 – 05/08/2015 – REVISIONS TO THE 2013 C&amp;MS FOR ADDITIONAL DATA LOGGING SYSTEM REQUIREMENTS FOR PERMANENT WATER-BASED TRAFFIC PAINT </a:t>
            </a:r>
          </a:p>
          <a:p>
            <a:r>
              <a:rPr lang="en-US" dirty="0" smtClean="0"/>
              <a:t>641.04 On Page 606 Delete the entire subsection.</a:t>
            </a:r>
          </a:p>
          <a:p>
            <a:r>
              <a:rPr lang="en-US" dirty="0" smtClean="0"/>
              <a:t>642.01 On Page 610 Add the following paragraph after the first paragraph</a:t>
            </a:r>
          </a:p>
          <a:p>
            <a:pPr lvl="1"/>
            <a:r>
              <a:rPr lang="en-US" dirty="0" smtClean="0"/>
              <a:t>Provide equipment containing a Data Logging System (DLS) for long line water-based striping trucks. The DLS will record operational details during striping operations, store data, generate reports, and export to a secure server on a daily basis.</a:t>
            </a:r>
          </a:p>
          <a:p>
            <a:r>
              <a:rPr lang="en-US" dirty="0" smtClean="0"/>
              <a:t>642.03 On Page 611, Replace paragraphs two and three with the following,</a:t>
            </a:r>
          </a:p>
          <a:p>
            <a:pPr lvl="1"/>
            <a:r>
              <a:rPr lang="en-US" dirty="0" smtClean="0"/>
              <a:t>Equipment Requirements. Equip long line striping trucks for this project with a DLS that meets the following requirements:</a:t>
            </a:r>
          </a:p>
          <a:p>
            <a:pPr lvl="1"/>
            <a:r>
              <a:rPr lang="en-US" dirty="0" smtClean="0"/>
              <a:t>1. Operational Requirements.</a:t>
            </a:r>
          </a:p>
          <a:p>
            <a:pPr lvl="2"/>
            <a:r>
              <a:rPr lang="en-US" dirty="0" smtClean="0"/>
              <a:t>A. Measures and records application vehicle speed to nearest 0.1 mile per hour (MPH).</a:t>
            </a:r>
          </a:p>
          <a:p>
            <a:pPr lvl="2"/>
            <a:r>
              <a:rPr lang="en-US" dirty="0" smtClean="0"/>
              <a:t>B. Measures and records weight in pounds (LBS) and/or volume in gallons (Gals) of binder as measured through a positive displacement pump mechanism, a flow meter or load cells under the material tanks.</a:t>
            </a:r>
          </a:p>
          <a:p>
            <a:pPr lvl="2"/>
            <a:r>
              <a:rPr lang="en-US" dirty="0" smtClean="0"/>
              <a:t>C. Measures and records weight in LBS of reflective glass beads/elements used as measured with load cells under the bead/element tanks.</a:t>
            </a:r>
          </a:p>
          <a:p>
            <a:pPr lvl="2"/>
            <a:r>
              <a:rPr lang="en-US" dirty="0" smtClean="0"/>
              <a:t>D. Measures and records pavement surface temperature (Degrees F).</a:t>
            </a:r>
          </a:p>
          <a:p>
            <a:pPr lvl="2"/>
            <a:r>
              <a:rPr lang="en-US" dirty="0" smtClean="0"/>
              <a:t>E. Measures and records air temperature (Degrees F).</a:t>
            </a:r>
          </a:p>
          <a:p>
            <a:pPr lvl="2"/>
            <a:r>
              <a:rPr lang="en-US" dirty="0" smtClean="0"/>
              <a:t>F. Measures and records dew point (Degrees F).</a:t>
            </a:r>
          </a:p>
          <a:p>
            <a:pPr lvl="2"/>
            <a:r>
              <a:rPr lang="en-US" dirty="0" smtClean="0"/>
              <a:t>G. Measures and records humidity (Percent).</a:t>
            </a:r>
          </a:p>
          <a:p>
            <a:pPr lvl="2"/>
            <a:r>
              <a:rPr lang="en-US" dirty="0" smtClean="0"/>
              <a:t>H. Calculates and records average material application rates and film thicknesses over each segment painted.</a:t>
            </a:r>
          </a:p>
          <a:p>
            <a:pPr lvl="2"/>
            <a:r>
              <a:rPr lang="en-US" dirty="0" smtClean="0"/>
              <a:t>I. Provides the highway number with the beginning and ending reference points rounded to the nearest thousandths of a mile, the beginning and ending coordinates determined by a Global Positioning System receiver with 16 foot accuracy, and the direction of travel in terms of increasing or decreasing reference points.</a:t>
            </a:r>
          </a:p>
          <a:p>
            <a:pPr lvl="2"/>
            <a:r>
              <a:rPr lang="en-US" dirty="0" smtClean="0"/>
              <a:t>J. Provides cellular capabilities for field data transport to website.</a:t>
            </a:r>
          </a:p>
          <a:p>
            <a:pPr lvl="1"/>
            <a:r>
              <a:rPr lang="en-US" dirty="0" smtClean="0"/>
              <a:t>2. Documentation Requirements.</a:t>
            </a:r>
          </a:p>
          <a:p>
            <a:pPr lvl="2"/>
            <a:r>
              <a:rPr lang="en-US" dirty="0" smtClean="0"/>
              <a:t>A. Date and beginning and ending time of application.</a:t>
            </a:r>
          </a:p>
          <a:p>
            <a:pPr lvl="2"/>
            <a:r>
              <a:rPr lang="en-US" dirty="0" smtClean="0"/>
              <a:t>B. Vendor and product (binder and reflective material).</a:t>
            </a:r>
          </a:p>
          <a:p>
            <a:pPr lvl="2"/>
            <a:r>
              <a:rPr lang="en-US" dirty="0" smtClean="0"/>
              <a:t>C. Lot number(s) of product used.</a:t>
            </a:r>
          </a:p>
          <a:p>
            <a:pPr lvl="2"/>
            <a:r>
              <a:rPr lang="en-US" dirty="0" smtClean="0"/>
              <a:t>D. Specific weight of binder lot(s) used in pounds per gallon (LBS/Gals).</a:t>
            </a:r>
          </a:p>
          <a:p>
            <a:pPr lvl="2"/>
            <a:r>
              <a:rPr lang="en-US" dirty="0" smtClean="0"/>
              <a:t>E. Striping contractor.</a:t>
            </a:r>
          </a:p>
          <a:p>
            <a:pPr lvl="2"/>
            <a:r>
              <a:rPr lang="en-US" dirty="0" smtClean="0"/>
              <a:t>F. Designation of the marking being applied (LEL – Left Edge Line, REL – Right Edge Line, CL – Centerline, LL – Lane Line).</a:t>
            </a:r>
          </a:p>
          <a:p>
            <a:pPr lvl="2"/>
            <a:r>
              <a:rPr lang="en-US" dirty="0" smtClean="0"/>
              <a:t>G. Width of marking being applied.</a:t>
            </a:r>
          </a:p>
          <a:p>
            <a:pPr lvl="2"/>
            <a:r>
              <a:rPr lang="en-US" dirty="0" smtClean="0"/>
              <a:t>H. Application vehicle speed to the nearest 0.1 MPH.</a:t>
            </a:r>
          </a:p>
          <a:p>
            <a:pPr lvl="2"/>
            <a:r>
              <a:rPr lang="en-US" dirty="0" smtClean="0"/>
              <a:t>I. Weight in LBS and/or volume in Gals of binder used by color as measured per the requirements in subsection 1.B of this proposal note.</a:t>
            </a:r>
          </a:p>
          <a:p>
            <a:pPr lvl="2"/>
            <a:r>
              <a:rPr lang="en-US" dirty="0" smtClean="0"/>
              <a:t>J. Weight in LBS of reflective glass beads/elements used as measured per the requirements in subsection 1.C of this proposal note.</a:t>
            </a:r>
          </a:p>
          <a:p>
            <a:pPr lvl="2"/>
            <a:r>
              <a:rPr lang="en-US" dirty="0" smtClean="0"/>
              <a:t>K. Pavement surface temperature (Degrees F).</a:t>
            </a:r>
          </a:p>
          <a:p>
            <a:pPr lvl="2"/>
            <a:r>
              <a:rPr lang="en-US" dirty="0" smtClean="0"/>
              <a:t>L. Air temperature (Degrees F).</a:t>
            </a:r>
          </a:p>
          <a:p>
            <a:pPr lvl="2"/>
            <a:r>
              <a:rPr lang="en-US" dirty="0" smtClean="0"/>
              <a:t>M. Dew point (Degrees F).</a:t>
            </a:r>
          </a:p>
          <a:p>
            <a:r>
              <a:rPr lang="en-US" dirty="0" smtClean="0"/>
              <a:t>N. Humidity (Percent).</a:t>
            </a:r>
          </a:p>
          <a:p>
            <a:r>
              <a:rPr lang="en-US" dirty="0" smtClean="0"/>
              <a:t>O. The system must calculate and report average material application rates and film thicknesses over each segment painted.</a:t>
            </a:r>
          </a:p>
          <a:p>
            <a:r>
              <a:rPr lang="en-US" dirty="0" smtClean="0"/>
              <a:t>P. The system must report the total footages painted for each segment broken down by line color and width (e.g. – total 4 inch yellow in segment, total 6 inch white in segment, etc.).</a:t>
            </a:r>
          </a:p>
          <a:p>
            <a:r>
              <a:rPr lang="en-US" dirty="0" smtClean="0"/>
              <a:t>Q. Provide the highway number with the beginning and ending reference points rounded to the nearest thousandths of a mile, the beginning and ending coordinates determined by a Global Positioning System receiver with 16 foot accuracy, and the direction of travel in terms of increasing or decreasing reference points.</a:t>
            </a:r>
          </a:p>
          <a:p>
            <a:r>
              <a:rPr lang="en-US" dirty="0" smtClean="0"/>
              <a:t>R. Provide GPS mapping system that is capable of real time (within 20 minutes) tracking of material application rates, film thickness, beads pounds per gallon, vehicle speed, time, date, project numbers, operator manual data, and color coded alarms for film thickness. Film thickness alarms must have a tolerance of ±0.5 mils.</a:t>
            </a:r>
          </a:p>
          <a:p>
            <a:r>
              <a:rPr lang="en-US" dirty="0" smtClean="0"/>
              <a:t>S. Provide access to stored data on a secure password protected website.</a:t>
            </a:r>
          </a:p>
          <a:p>
            <a:r>
              <a:rPr lang="en-US" dirty="0" smtClean="0"/>
              <a:t>The system must record and report the average material application rates for paint and beads on a road by road basis. Each road (segment) will be evaluated over an entire control section (CS) in increments of 5 miles. When the control section is less than 5 miles long, it will be evaluated over its entire length and considered a segment. Control sections greater than 5 miles long, will be broken into 5 mile segments, (e.g. A control section 20 miles long would have 4 segments each 5 miles long, a control section that is 17 miles long would have 3 – 5 mile long segments, and 1 – 2 mile long segment). At the beginning/end of each control section ensure the material is settled in the tanks prior to logging the system information; it may be necessary to bring the truck to a full stop for 5-10 seconds to achieve settling if the roadway contains hills, curves, or bumps.</a:t>
            </a:r>
          </a:p>
          <a:p>
            <a:r>
              <a:rPr lang="en-US" dirty="0" smtClean="0"/>
              <a:t>Ensure the DLS is operational, calibrated and in use during pavement marking operations. Collect data for any non-handwork longitudinal pavement marking application of 0.5 mile (drive length) or greater. Completion of work for the individual day will be permitted if the DLS equipment fails. Provide documentation of the corrective work that was required to make the DLS and ancillary equipment operational as approved by the Engineer before resuming work. Document the application and material usage quantities from the time of the DLS failure, and make calculations to determine the gallons of binder per mile and pounds of beads per mile. Repair the DLS before resuming work, or as approved by the Engineer.</a:t>
            </a:r>
          </a:p>
          <a:p>
            <a:r>
              <a:rPr lang="en-US" dirty="0" smtClean="0"/>
              <a:t>Provide the Engineer the DLS manufacturer’s recommendations for equipment calibration frequency and provide certification that the equipment meets manufacturer’s recommended calibration. Ensure a signed DLS calibration sticker is present in the driver’s door and carries a date of the current calendar year prior to the DLS system being placed into use for the season. Calibrate every DLS a minimum of once each year.</a:t>
            </a:r>
          </a:p>
          <a:p>
            <a:r>
              <a:rPr lang="en-US" dirty="0" smtClean="0"/>
              <a:t>Materials. Furnish materials from the ODOT Approved found at http://www.dot.state.oh.us/Divisions/ConstructionMgt/Materials/Approved-List/Pages/default.aspx</a:t>
            </a:r>
          </a:p>
          <a:p>
            <a:r>
              <a:rPr lang="en-US" dirty="0" smtClean="0"/>
              <a:t>Construction. The Engineer may randomly perform field verifications of the DLS operation and calibration at any time to ensure the accuracy of the DLS data and output. If field personnel believe that the DLS data and output is not accurate, then additional checks may be performed. Provide DLS equipment certified by the manufacturer.</a:t>
            </a:r>
          </a:p>
          <a:p>
            <a:r>
              <a:rPr lang="en-US" dirty="0" smtClean="0"/>
              <a:t>The Department will provide a standard DLS short form and long form, which prescribes the correct DLS report format and content prior to beginning of work.</a:t>
            </a:r>
          </a:p>
          <a:p>
            <a:r>
              <a:rPr lang="en-US" dirty="0" smtClean="0"/>
              <a:t>On the first working day following application of markings requiring documentation with the DLS or upon demand, furnish the Engineer a copy of the DLS report in ODOT DLS short report format. The DLS report can be provided in one of the following methods, which should be agreed upon at the preconstruction meeting:</a:t>
            </a:r>
          </a:p>
          <a:p>
            <a:r>
              <a:rPr lang="en-US" dirty="0" smtClean="0"/>
              <a:t>1. E-mail of Excel spreadsheet file.</a:t>
            </a:r>
          </a:p>
          <a:p>
            <a:r>
              <a:rPr lang="en-US" dirty="0" smtClean="0"/>
              <a:t>2. Disk or flash drive transfer of Excel spreadsheet file.</a:t>
            </a:r>
          </a:p>
          <a:p>
            <a:r>
              <a:rPr lang="en-US" dirty="0" smtClean="0"/>
              <a:t>Within two weeks of the date of application of markings requiring documentation with the DLS, furnish the Engineer the Excel spreadsheet file of the DLS report in ODOT DLS long report format by e-mail at the e-mail address provided at the preconstruction meeting.</a:t>
            </a:r>
          </a:p>
          <a:p>
            <a:r>
              <a:rPr lang="en-US" dirty="0" smtClean="0"/>
              <a:t>At the end of the project, furnish the Engineer all electronic Excel spreadsheet files in ODOT DLS long report format.</a:t>
            </a:r>
          </a:p>
          <a:p>
            <a:r>
              <a:rPr lang="en-US" dirty="0" smtClean="0"/>
              <a:t>Reporting. The DLS must store data and export to a secure server on a daily basis. Ensure the data is in Microsoft Excel format, or a comma or spaces delimited text file adequate for insertion into a computerized spreadsheet. Ensure the data is available to the Engineer within 24 hours of the pavement marking work and may be retrieved by the Engineer or designated field personnel for inclusion with documentation reporting. Ensure the electronic records are completed in their final form prior to the records being removed from the pavement marking equipment.</a:t>
            </a:r>
          </a:p>
          <a:p>
            <a:r>
              <a:rPr lang="en-US" dirty="0" smtClean="0"/>
              <a:t>Provide the GPS mapping information as detailed in subsection 2.R of this proposal note to the Engineer on a weekly basis. Provide the data in a CSV file formatted for importation into and use with ArcGIS version 10.1.</a:t>
            </a:r>
          </a:p>
          <a:p>
            <a:r>
              <a:rPr lang="en-US" dirty="0" smtClean="0"/>
              <a:t>Designer Note. This note will only be used on district wide water based traffic paint projects with the written authorization of the Office of Construction Administration.</a:t>
            </a:r>
          </a:p>
          <a:p>
            <a:endParaRPr lang="en-US" dirty="0"/>
          </a:p>
        </p:txBody>
      </p:sp>
      <p:sp>
        <p:nvSpPr>
          <p:cNvPr id="4" name="Slide Number Placeholder 3"/>
          <p:cNvSpPr>
            <a:spLocks noGrp="1"/>
          </p:cNvSpPr>
          <p:nvPr>
            <p:ph type="sldNum" sz="quarter" idx="10"/>
          </p:nvPr>
        </p:nvSpPr>
        <p:spPr/>
        <p:txBody>
          <a:bodyPr/>
          <a:lstStyle/>
          <a:p>
            <a:fld id="{61FC0031-75B5-43C2-A80A-F47A4A227A13}" type="slidenum">
              <a:rPr lang="en-US" smtClean="0"/>
              <a:t>56</a:t>
            </a:fld>
            <a:endParaRPr lang="en-US"/>
          </a:p>
        </p:txBody>
      </p:sp>
    </p:spTree>
    <p:extLst>
      <p:ext uri="{BB962C8B-B14F-4D97-AF65-F5344CB8AC3E}">
        <p14:creationId xmlns:p14="http://schemas.microsoft.com/office/powerpoint/2010/main" val="3169884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Added at the request of the Industry.  The addition or deletion of one item with an original quantity of four can automatically adjust the final quantity by 25%.</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0E85B9-533F-4E6A-8E1E-08833F9FA873}" type="slidenum">
              <a:rPr lang="en-US" smtClean="0"/>
              <a:t>5</a:t>
            </a:fld>
            <a:endParaRPr lang="en-US"/>
          </a:p>
        </p:txBody>
      </p:sp>
    </p:spTree>
    <p:extLst>
      <p:ext uri="{BB962C8B-B14F-4D97-AF65-F5344CB8AC3E}">
        <p14:creationId xmlns:p14="http://schemas.microsoft.com/office/powerpoint/2010/main" val="1901371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Added at the request of the Industry.  The addition or deletion of one item with an original quantity of four can automatically adjust the final quantity by 25%.</a:t>
            </a:r>
          </a:p>
          <a:p>
            <a:endParaRPr lang="en-US" dirty="0"/>
          </a:p>
        </p:txBody>
      </p:sp>
      <p:sp>
        <p:nvSpPr>
          <p:cNvPr id="4" name="Slide Number Placeholder 3"/>
          <p:cNvSpPr>
            <a:spLocks noGrp="1"/>
          </p:cNvSpPr>
          <p:nvPr>
            <p:ph type="sldNum" sz="quarter" idx="10"/>
          </p:nvPr>
        </p:nvSpPr>
        <p:spPr/>
        <p:txBody>
          <a:bodyPr/>
          <a:lstStyle/>
          <a:p>
            <a:fld id="{B30E85B9-533F-4E6A-8E1E-08833F9FA873}" type="slidenum">
              <a:rPr lang="en-US" smtClean="0"/>
              <a:t>6</a:t>
            </a:fld>
            <a:endParaRPr lang="en-US"/>
          </a:p>
        </p:txBody>
      </p:sp>
    </p:spTree>
    <p:extLst>
      <p:ext uri="{BB962C8B-B14F-4D97-AF65-F5344CB8AC3E}">
        <p14:creationId xmlns:p14="http://schemas.microsoft.com/office/powerpoint/2010/main" val="2422026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Administrative law – Two year statue of limitations to file a claim</a:t>
            </a:r>
          </a:p>
          <a:p>
            <a:r>
              <a:rPr lang="en-US" dirty="0" smtClean="0"/>
              <a:t>IR</a:t>
            </a:r>
            <a:r>
              <a:rPr lang="en-US" baseline="0" dirty="0" smtClean="0"/>
              <a:t> 270 project – many claims submitted by contractor to motorist, insurance company or District for reimbursement well after two years since the accident</a:t>
            </a:r>
          </a:p>
          <a:p>
            <a:r>
              <a:rPr lang="en-US" baseline="0" dirty="0" smtClean="0"/>
              <a:t>Not a good faith effort</a:t>
            </a:r>
          </a:p>
          <a:p>
            <a:endParaRPr lang="en-US" dirty="0"/>
          </a:p>
        </p:txBody>
      </p:sp>
      <p:sp>
        <p:nvSpPr>
          <p:cNvPr id="4" name="Slide Number Placeholder 3"/>
          <p:cNvSpPr>
            <a:spLocks noGrp="1"/>
          </p:cNvSpPr>
          <p:nvPr>
            <p:ph type="sldNum" sz="quarter" idx="10"/>
          </p:nvPr>
        </p:nvSpPr>
        <p:spPr/>
        <p:txBody>
          <a:bodyPr/>
          <a:lstStyle/>
          <a:p>
            <a:fld id="{B30E85B9-533F-4E6A-8E1E-08833F9FA873}" type="slidenum">
              <a:rPr lang="en-US" smtClean="0"/>
              <a:t>7</a:t>
            </a:fld>
            <a:endParaRPr lang="en-US"/>
          </a:p>
        </p:txBody>
      </p:sp>
    </p:spTree>
    <p:extLst>
      <p:ext uri="{BB962C8B-B14F-4D97-AF65-F5344CB8AC3E}">
        <p14:creationId xmlns:p14="http://schemas.microsoft.com/office/powerpoint/2010/main" val="2092210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E85B9-533F-4E6A-8E1E-08833F9FA873}" type="slidenum">
              <a:rPr lang="en-US" smtClean="0"/>
              <a:t>9</a:t>
            </a:fld>
            <a:endParaRPr lang="en-US"/>
          </a:p>
        </p:txBody>
      </p:sp>
    </p:spTree>
    <p:extLst>
      <p:ext uri="{BB962C8B-B14F-4D97-AF65-F5344CB8AC3E}">
        <p14:creationId xmlns:p14="http://schemas.microsoft.com/office/powerpoint/2010/main" val="311624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109.05.C.9. Professional and Specialized Work.</a:t>
            </a:r>
            <a:r>
              <a:rPr lang="en-US" sz="1200" kern="1200" dirty="0" smtClean="0">
                <a:solidFill>
                  <a:schemeClr val="tx1"/>
                </a:solidFill>
                <a:effectLst/>
                <a:latin typeface="+mn-lt"/>
                <a:ea typeface="+mn-ea"/>
                <a:cs typeface="+mn-cs"/>
              </a:rPr>
              <a:t> The following work, when performed by a firm hired by the Contractor, is paid at the reasonable and fair market invoiced cost </a:t>
            </a:r>
            <a:r>
              <a:rPr lang="en-US" sz="1200" u="sng" kern="1200" dirty="0" smtClean="0">
                <a:solidFill>
                  <a:schemeClr val="tx1"/>
                </a:solidFill>
                <a:effectLst/>
                <a:latin typeface="+mn-lt"/>
                <a:ea typeface="+mn-ea"/>
                <a:cs typeface="+mn-cs"/>
              </a:rPr>
              <a:t>plus 8% on the first $10,000 of work and 5% for work in excess of $10,000</a:t>
            </a:r>
            <a:r>
              <a:rPr lang="en-US" sz="1200" strike="sngStrike" kern="1200" dirty="0" smtClean="0">
                <a:solidFill>
                  <a:schemeClr val="tx1"/>
                </a:solidFill>
                <a:effectLst/>
                <a:latin typeface="+mn-lt"/>
                <a:ea typeface="+mn-ea"/>
                <a:cs typeface="+mn-cs"/>
              </a:rPr>
              <a:t>plus a 5 percent markup</a:t>
            </a:r>
            <a:r>
              <a:rPr lang="en-US" sz="1200" kern="1200" dirty="0" smtClean="0">
                <a:solidFill>
                  <a:schemeClr val="tx1"/>
                </a:solidFill>
                <a:effectLst/>
                <a:latin typeface="+mn-lt"/>
                <a:ea typeface="+mn-ea"/>
                <a:cs typeface="+mn-cs"/>
              </a:rPr>
              <a:t>. </a:t>
            </a:r>
            <a:r>
              <a:rPr lang="en-US" sz="1200" strike="sngStrike" kern="1200" dirty="0" smtClean="0">
                <a:solidFill>
                  <a:schemeClr val="tx1"/>
                </a:solidFill>
                <a:effectLst/>
                <a:latin typeface="+mn-lt"/>
                <a:ea typeface="+mn-ea"/>
                <a:cs typeface="+mn-cs"/>
              </a:rPr>
              <a:t>The markup is limited to $10,000 for all the work performed by the firm.</a:t>
            </a:r>
            <a:endParaRPr lang="en-US" sz="1200" kern="1200" dirty="0" smtClean="0">
              <a:solidFill>
                <a:schemeClr val="tx1"/>
              </a:solidFill>
              <a:effectLst/>
              <a:latin typeface="+mn-lt"/>
              <a:ea typeface="+mn-ea"/>
              <a:cs typeface="+mn-cs"/>
            </a:endParaRPr>
          </a:p>
          <a:p>
            <a:endParaRPr lang="en-US" dirty="0" smtClean="0"/>
          </a:p>
          <a:p>
            <a:r>
              <a:rPr lang="en-US" dirty="0" smtClean="0"/>
              <a:t>This would apply to:</a:t>
            </a:r>
          </a:p>
          <a:p>
            <a:pPr marL="342900" indent="-342900">
              <a:buAutoNum type="alphaLcPeriod"/>
            </a:pPr>
            <a:r>
              <a:rPr lang="en-US" sz="1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Surveying.</a:t>
            </a:r>
            <a:endParaRPr lang="en-U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AutoNum type="alphaLcPeriod"/>
            </a:pPr>
            <a:r>
              <a:rPr lang="en-US" sz="1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Engineering design.</a:t>
            </a:r>
            <a:endParaRPr lang="en-U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AutoNum type="alphaLcPeriod"/>
            </a:pPr>
            <a:r>
              <a:rPr lang="en-US" sz="1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Specialized work that is not normally part of a Department Contract and is not normally subject to prevailing wage</a:t>
            </a:r>
            <a:r>
              <a:rPr lang="en-US" sz="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11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AutoNum type="alphaLcPeriod"/>
            </a:pPr>
            <a:r>
              <a:rPr lang="en-US" sz="1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Installation, periodic maintenance, and removal of traffic control devices under Item 614 performed by a traffic control service or rental company, provided the workers are not on the Project full-time. Maintenance of Traffic services performed by LEO.</a:t>
            </a:r>
            <a:endParaRPr lang="en-US" sz="1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AutoNum type="alphaLcPeriod"/>
            </a:pPr>
            <a:r>
              <a:rPr lang="en-US" sz="1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Other professional or specialized work not contemplated at the time of Bid.</a:t>
            </a:r>
            <a:endParaRPr lang="en-US" sz="1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400" dirty="0" smtClean="0">
                <a:solidFill>
                  <a:prstClr val="black"/>
                </a:solidFill>
                <a:latin typeface="Times New Roman" panose="02020603050405020304" pitchFamily="18" charset="0"/>
                <a:ea typeface="Times New Roman" panose="02020603050405020304" pitchFamily="18" charset="0"/>
              </a:rPr>
              <a:t>Provide documentation showing payment for professional and specialized Work.</a:t>
            </a:r>
            <a:endParaRPr lang="en-US" sz="1400" dirty="0" smtClean="0">
              <a:solidFill>
                <a:prstClr val="black"/>
              </a:solidFill>
            </a:endParaRPr>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30E85B9-533F-4E6A-8E1E-08833F9FA873}" type="slidenum">
              <a:rPr lang="en-US" smtClean="0"/>
              <a:t>10</a:t>
            </a:fld>
            <a:endParaRPr lang="en-US"/>
          </a:p>
        </p:txBody>
      </p:sp>
    </p:spTree>
    <p:extLst>
      <p:ext uri="{BB962C8B-B14F-4D97-AF65-F5344CB8AC3E}">
        <p14:creationId xmlns:p14="http://schemas.microsoft.com/office/powerpoint/2010/main" val="1861130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Division of Construction Management has an e-Construction initiative to bring more technology to the field and create a paperless construction environment.  Every District now has an electronic document management system.  This system stores all construction documents electronically and makes them accessible to the project, the District, the Contractor, Central Office and FHWA.  This places documents on a secure SharePoint website to be accessible for all parties in the contract.  This greatly reduces the need for paper copies and postal mail service.  The most current version of a document would be at your fingertips during discussions. Currently, all field offices have a multifunction copier/printer/scanner.  One of the revisions would allow Type B and Type C field offices to print/copy/scan up to 11”x17” (half-plan size sheets).  These devices have decreased in cost and can be partially offset with the unit bid price for these field offices.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0E85B9-533F-4E6A-8E1E-08833F9FA873}" type="slidenum">
              <a:rPr lang="en-US" smtClean="0"/>
              <a:t>11</a:t>
            </a:fld>
            <a:endParaRPr lang="en-US"/>
          </a:p>
        </p:txBody>
      </p:sp>
    </p:spTree>
    <p:extLst>
      <p:ext uri="{BB962C8B-B14F-4D97-AF65-F5344CB8AC3E}">
        <p14:creationId xmlns:p14="http://schemas.microsoft.com/office/powerpoint/2010/main" val="2618508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industry</a:t>
            </a:r>
            <a:r>
              <a:rPr lang="en-US" baseline="0" dirty="0" smtClean="0"/>
              <a:t> is using less diesel fuel to mix, transport and place a cubic yard of asphalt.</a:t>
            </a:r>
          </a:p>
          <a:p>
            <a:r>
              <a:rPr lang="en-US" baseline="0" dirty="0" smtClean="0"/>
              <a:t>The “line in the sand” agreed to with Industry is August 1, 2015.  Placed prior, use old factor.  Placed on or after, use new factor.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proposed change is supported by the NCHRP Report 744 Fuel Usage Factors in Highway and Bridge Construction dated 2013 </a:t>
            </a:r>
          </a:p>
          <a:p>
            <a:endParaRPr lang="en-US" dirty="0"/>
          </a:p>
        </p:txBody>
      </p:sp>
      <p:sp>
        <p:nvSpPr>
          <p:cNvPr id="4" name="Slide Number Placeholder 3"/>
          <p:cNvSpPr>
            <a:spLocks noGrp="1"/>
          </p:cNvSpPr>
          <p:nvPr>
            <p:ph type="sldNum" sz="quarter" idx="10"/>
          </p:nvPr>
        </p:nvSpPr>
        <p:spPr/>
        <p:txBody>
          <a:bodyPr/>
          <a:lstStyle/>
          <a:p>
            <a:fld id="{B30E85B9-533F-4E6A-8E1E-08833F9FA873}" type="slidenum">
              <a:rPr lang="en-US" smtClean="0"/>
              <a:t>12</a:t>
            </a:fld>
            <a:endParaRPr lang="en-US"/>
          </a:p>
        </p:txBody>
      </p:sp>
    </p:spTree>
    <p:extLst>
      <p:ext uri="{BB962C8B-B14F-4D97-AF65-F5344CB8AC3E}">
        <p14:creationId xmlns:p14="http://schemas.microsoft.com/office/powerpoint/2010/main" val="687664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3A5E830-E40B-4266-84D5-1B27DF9690CD}" type="datetime1">
              <a:rPr lang="en-US" smtClean="0">
                <a:solidFill>
                  <a:prstClr val="black">
                    <a:tint val="75000"/>
                  </a:prstClr>
                </a:solidFill>
              </a:rPr>
              <a:pPr/>
              <a:t>3/10/2016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8C8519-60B3-410D-AFF8-A318D03036E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4629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22E511-2467-4C27-B382-8087B74E1534}" type="datetime1">
              <a:rPr lang="en-US" smtClean="0">
                <a:solidFill>
                  <a:prstClr val="black">
                    <a:tint val="75000"/>
                  </a:prstClr>
                </a:solidFill>
              </a:rPr>
              <a:pPr/>
              <a:t>3/10/2016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8C8519-60B3-410D-AFF8-A318D03036E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6486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34527E-8583-46A6-882E-EE80847E0352}" type="datetime1">
              <a:rPr lang="en-US" smtClean="0">
                <a:solidFill>
                  <a:prstClr val="black">
                    <a:tint val="75000"/>
                  </a:prstClr>
                </a:solidFill>
              </a:rPr>
              <a:pPr/>
              <a:t>3/10/2016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8C8519-60B3-410D-AFF8-A318D03036E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0658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F3A855-3643-40EC-95A6-14917F9FA828}" type="datetime1">
              <a:rPr lang="en-US" smtClean="0">
                <a:solidFill>
                  <a:prstClr val="black">
                    <a:tint val="75000"/>
                  </a:prstClr>
                </a:solidFill>
              </a:rPr>
              <a:pPr/>
              <a:t>3/10/2016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8C8519-60B3-410D-AFF8-A318D03036E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5751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B238E5-6B7B-4D2A-9A78-3D7F0F115CD0}" type="datetime1">
              <a:rPr lang="en-US" smtClean="0">
                <a:solidFill>
                  <a:prstClr val="black">
                    <a:tint val="75000"/>
                  </a:prstClr>
                </a:solidFill>
              </a:rPr>
              <a:pPr/>
              <a:t>3/10/2016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8C8519-60B3-410D-AFF8-A318D03036E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4083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F7F2F48-7947-4F38-804B-794577209AD9}" type="datetime1">
              <a:rPr lang="en-US" smtClean="0">
                <a:solidFill>
                  <a:prstClr val="black">
                    <a:tint val="75000"/>
                  </a:prstClr>
                </a:solidFill>
              </a:rPr>
              <a:pPr/>
              <a:t>3/10/2016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D8C8519-60B3-410D-AFF8-A318D03036E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9821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92780D-21AB-4B25-8417-5A596CD64444}" type="datetime1">
              <a:rPr lang="en-US" smtClean="0">
                <a:solidFill>
                  <a:prstClr val="black">
                    <a:tint val="75000"/>
                  </a:prstClr>
                </a:solidFill>
              </a:rPr>
              <a:pPr/>
              <a:t>3/10/2016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D8C8519-60B3-410D-AFF8-A318D03036E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2539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63B58B3-86A8-4AA3-9CB7-55BB8AF62922}" type="datetime1">
              <a:rPr lang="en-US" smtClean="0">
                <a:solidFill>
                  <a:prstClr val="black">
                    <a:tint val="75000"/>
                  </a:prstClr>
                </a:solidFill>
              </a:rPr>
              <a:pPr/>
              <a:t>3/10/2016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D8C8519-60B3-410D-AFF8-A318D03036E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8217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5292B3-0E33-41D8-9BE0-DE0AA678AE39}" type="datetime1">
              <a:rPr lang="en-US" smtClean="0">
                <a:solidFill>
                  <a:prstClr val="black">
                    <a:tint val="75000"/>
                  </a:prstClr>
                </a:solidFill>
              </a:rPr>
              <a:pPr/>
              <a:t>3/10/2016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D8C8519-60B3-410D-AFF8-A318D03036E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3425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DDF59A-0015-476D-90ED-59C05CD5347C}" type="datetime1">
              <a:rPr lang="en-US" smtClean="0">
                <a:solidFill>
                  <a:prstClr val="black">
                    <a:tint val="75000"/>
                  </a:prstClr>
                </a:solidFill>
              </a:rPr>
              <a:pPr/>
              <a:t>3/10/2016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D8C8519-60B3-410D-AFF8-A318D03036E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062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CC14E7-0A31-47CF-BB6A-752515B057EF}" type="datetime1">
              <a:rPr lang="en-US" smtClean="0">
                <a:solidFill>
                  <a:prstClr val="black">
                    <a:tint val="75000"/>
                  </a:prstClr>
                </a:solidFill>
              </a:rPr>
              <a:pPr/>
              <a:t>3/10/2016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D8C8519-60B3-410D-AFF8-A318D03036E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869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B5FD5-2725-4EC5-92B5-300F43F64F69}" type="datetime1">
              <a:rPr lang="en-US" smtClean="0">
                <a:solidFill>
                  <a:prstClr val="black">
                    <a:tint val="75000"/>
                  </a:prstClr>
                </a:solidFill>
              </a:rPr>
              <a:pPr/>
              <a:t>3/10/2016</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C8519-60B3-410D-AFF8-A318D03036E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97363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758"/>
            <a:ext cx="9144000" cy="6858000"/>
          </a:xfrm>
          <a:prstGeom prst="rect">
            <a:avLst/>
          </a:prstGeom>
        </p:spPr>
      </p:pic>
    </p:spTree>
    <p:extLst>
      <p:ext uri="{BB962C8B-B14F-4D97-AF65-F5344CB8AC3E}">
        <p14:creationId xmlns:p14="http://schemas.microsoft.com/office/powerpoint/2010/main" val="3445761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109.05.C.9 Professional and Specialized </a:t>
            </a:r>
            <a:r>
              <a:rPr lang="en-US" dirty="0" smtClean="0"/>
              <a:t>Work</a:t>
            </a:r>
            <a:endParaRPr lang="en-US" dirty="0"/>
          </a:p>
        </p:txBody>
      </p:sp>
      <p:sp>
        <p:nvSpPr>
          <p:cNvPr id="3" name="Content Placeholder 2"/>
          <p:cNvSpPr>
            <a:spLocks noGrp="1"/>
          </p:cNvSpPr>
          <p:nvPr>
            <p:ph idx="1"/>
          </p:nvPr>
        </p:nvSpPr>
        <p:spPr/>
        <p:txBody>
          <a:bodyPr/>
          <a:lstStyle/>
          <a:p>
            <a:r>
              <a:rPr lang="en-US" b="1" dirty="0"/>
              <a:t>109.05.C.9. Professional and Specialized Work.</a:t>
            </a:r>
            <a:r>
              <a:rPr lang="en-US" dirty="0"/>
              <a:t> The following work, when performed by a firm hired by the Contractor, is paid at the reasonable and fair market invoiced cost </a:t>
            </a:r>
            <a:r>
              <a:rPr lang="en-US" u="sng" dirty="0"/>
              <a:t>plus 8% on the first $10,000 of work and 5% for work in excess of $10,000</a:t>
            </a:r>
            <a:r>
              <a:rPr lang="en-US" strike="sngStrike" dirty="0"/>
              <a:t>plus a 5 percent markup</a:t>
            </a:r>
            <a:r>
              <a:rPr lang="en-US" dirty="0"/>
              <a:t>. </a:t>
            </a:r>
            <a:r>
              <a:rPr lang="en-US" strike="sngStrike" dirty="0"/>
              <a:t>The markup is limited to $10,000 for all the work performed by the firm.</a:t>
            </a:r>
            <a:endParaRPr lang="en-US" dirty="0"/>
          </a:p>
          <a:p>
            <a:pPr marL="0" indent="0">
              <a:buNone/>
            </a:pPr>
            <a:endParaRPr lang="en-US" dirty="0"/>
          </a:p>
        </p:txBody>
      </p:sp>
    </p:spTree>
    <p:extLst>
      <p:ext uri="{BB962C8B-B14F-4D97-AF65-F5344CB8AC3E}">
        <p14:creationId xmlns:p14="http://schemas.microsoft.com/office/powerpoint/2010/main" val="3533779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619 Field Office</a:t>
            </a:r>
            <a:endParaRPr lang="en-US" dirty="0"/>
          </a:p>
        </p:txBody>
      </p:sp>
      <p:sp>
        <p:nvSpPr>
          <p:cNvPr id="3" name="Content Placeholder 2"/>
          <p:cNvSpPr>
            <a:spLocks noGrp="1"/>
          </p:cNvSpPr>
          <p:nvPr>
            <p:ph idx="1"/>
          </p:nvPr>
        </p:nvSpPr>
        <p:spPr/>
        <p:txBody>
          <a:bodyPr/>
          <a:lstStyle/>
          <a:p>
            <a:pPr lvl="0"/>
            <a:r>
              <a:rPr lang="en-US" dirty="0"/>
              <a:t>Allow Type B field offices to have the same printer/copier/scanner as the Type C field offices </a:t>
            </a:r>
          </a:p>
          <a:p>
            <a:r>
              <a:rPr lang="en-US" dirty="0"/>
              <a:t>Allow all field offices to have the same internet service connection as the Type C office (where available</a:t>
            </a:r>
            <a:r>
              <a:rPr lang="en-US" dirty="0" smtClean="0"/>
              <a:t>)</a:t>
            </a:r>
          </a:p>
          <a:p>
            <a:r>
              <a:rPr lang="en-US" dirty="0" smtClean="0"/>
              <a:t>Deletion </a:t>
            </a:r>
            <a:r>
              <a:rPr lang="en-US" dirty="0"/>
              <a:t>of cure box requirement (Moved to Item 511.04 Concrete for Structures)</a:t>
            </a:r>
          </a:p>
          <a:p>
            <a:endParaRPr lang="en-US" dirty="0"/>
          </a:p>
        </p:txBody>
      </p:sp>
    </p:spTree>
    <p:extLst>
      <p:ext uri="{BB962C8B-B14F-4D97-AF65-F5344CB8AC3E}">
        <p14:creationId xmlns:p14="http://schemas.microsoft.com/office/powerpoint/2010/main" val="2754728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PN 520 Fuel Price Adjustment</a:t>
            </a:r>
            <a:endParaRPr lang="en-US" dirty="0"/>
          </a:p>
        </p:txBody>
      </p:sp>
      <p:sp>
        <p:nvSpPr>
          <p:cNvPr id="3" name="Content Placeholder 2"/>
          <p:cNvSpPr>
            <a:spLocks noGrp="1"/>
          </p:cNvSpPr>
          <p:nvPr>
            <p:ph idx="1"/>
          </p:nvPr>
        </p:nvSpPr>
        <p:spPr/>
        <p:txBody>
          <a:bodyPr>
            <a:noAutofit/>
          </a:bodyPr>
          <a:lstStyle/>
          <a:p>
            <a:r>
              <a:rPr lang="en-US" sz="2400" dirty="0"/>
              <a:t>The </a:t>
            </a:r>
            <a:r>
              <a:rPr lang="en-US" sz="2400" dirty="0" smtClean="0"/>
              <a:t>Industry </a:t>
            </a:r>
            <a:r>
              <a:rPr lang="en-US" sz="2400" dirty="0"/>
              <a:t>approached our office about a modification to PN 520 Fuel Price Adjustments.  </a:t>
            </a:r>
            <a:r>
              <a:rPr lang="en-US" sz="2400" dirty="0" smtClean="0"/>
              <a:t>Over </a:t>
            </a:r>
            <a:r>
              <a:rPr lang="en-US" sz="2400" dirty="0"/>
              <a:t>the last several years, most all of the asphalt plants have converted from diesel fuel to natural gas. </a:t>
            </a:r>
            <a:endParaRPr lang="en-US" sz="2400" dirty="0" smtClean="0"/>
          </a:p>
          <a:p>
            <a:r>
              <a:rPr lang="en-US" sz="2400" dirty="0" smtClean="0"/>
              <a:t>PN </a:t>
            </a:r>
            <a:r>
              <a:rPr lang="en-US" sz="2400" dirty="0"/>
              <a:t>520 Fuel Price Adjustment dated 10/17/2014 </a:t>
            </a:r>
            <a:r>
              <a:rPr lang="en-US" sz="2400" dirty="0" smtClean="0"/>
              <a:t>indicated </a:t>
            </a:r>
            <a:r>
              <a:rPr lang="en-US" sz="2400" dirty="0"/>
              <a:t>that each cubic yard of flexible base and pavement requires 4.5 gallons of diesel fuel to mix, transport and place.  </a:t>
            </a:r>
            <a:endParaRPr lang="en-US" sz="2400" dirty="0" smtClean="0"/>
          </a:p>
          <a:p>
            <a:r>
              <a:rPr lang="en-US" sz="2400" dirty="0" smtClean="0"/>
              <a:t>PN 520 Fuel Price Adjustment dated 09/09/2015 was revised to indicate each cubic yard of flexible base and pavement requires 1.7 gallons of diesel fuel to mix, transport and place. </a:t>
            </a:r>
            <a:r>
              <a:rPr lang="en-US" sz="2400" dirty="0"/>
              <a:t>  </a:t>
            </a:r>
            <a:endParaRPr lang="en-US" sz="2400" dirty="0" smtClean="0"/>
          </a:p>
        </p:txBody>
      </p:sp>
    </p:spTree>
    <p:extLst>
      <p:ext uri="{BB962C8B-B14F-4D97-AF65-F5344CB8AC3E}">
        <p14:creationId xmlns:p14="http://schemas.microsoft.com/office/powerpoint/2010/main" val="2126263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802" y="904775"/>
            <a:ext cx="7772400" cy="3115327"/>
          </a:xfrm>
        </p:spPr>
        <p:txBody>
          <a:bodyPr>
            <a:normAutofit fontScale="90000"/>
          </a:bodyPr>
          <a:lstStyle/>
          <a:p>
            <a:r>
              <a:rPr lang="en-US" dirty="0" smtClean="0"/>
              <a:t/>
            </a:r>
            <a:br>
              <a:rPr lang="en-US" dirty="0" smtClean="0"/>
            </a:br>
            <a:r>
              <a:rPr lang="en-US" dirty="0"/>
              <a:t/>
            </a:r>
            <a:br>
              <a:rPr lang="en-US" dirty="0"/>
            </a:br>
            <a:r>
              <a:rPr lang="en-US" sz="5300" dirty="0" smtClean="0"/>
              <a:t>Construction - Geotechnical</a:t>
            </a:r>
            <a:r>
              <a:rPr lang="en-US" sz="5300" dirty="0"/>
              <a:t/>
            </a:r>
            <a:br>
              <a:rPr lang="en-US" sz="5300" dirty="0"/>
            </a:br>
            <a:r>
              <a:rPr lang="en-US" sz="5300" dirty="0" smtClean="0"/>
              <a:t>Steve Slomski, </a:t>
            </a:r>
            <a:r>
              <a:rPr lang="en-US" sz="5300" dirty="0"/>
              <a:t>P.E.</a:t>
            </a:r>
            <a:br>
              <a:rPr lang="en-US" sz="5300" dirty="0"/>
            </a:br>
            <a:endParaRPr lang="en-US" sz="5300" dirty="0"/>
          </a:p>
        </p:txBody>
      </p:sp>
    </p:spTree>
    <p:extLst>
      <p:ext uri="{BB962C8B-B14F-4D97-AF65-F5344CB8AC3E}">
        <p14:creationId xmlns:p14="http://schemas.microsoft.com/office/powerpoint/2010/main" val="33212613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Changes</a:t>
            </a:r>
            <a:endParaRPr lang="en-US" dirty="0"/>
          </a:p>
        </p:txBody>
      </p:sp>
      <p:sp>
        <p:nvSpPr>
          <p:cNvPr id="3" name="Content Placeholder 2"/>
          <p:cNvSpPr>
            <a:spLocks noGrp="1"/>
          </p:cNvSpPr>
          <p:nvPr>
            <p:ph idx="1"/>
          </p:nvPr>
        </p:nvSpPr>
        <p:spPr>
          <a:xfrm>
            <a:off x="628650" y="1825625"/>
            <a:ext cx="7886700" cy="4351338"/>
          </a:xfrm>
        </p:spPr>
        <p:txBody>
          <a:bodyPr/>
          <a:lstStyle/>
          <a:p>
            <a:r>
              <a:rPr lang="en-US" u="sng" dirty="0" smtClean="0"/>
              <a:t>RAP</a:t>
            </a:r>
            <a:r>
              <a:rPr lang="en-US" dirty="0" smtClean="0"/>
              <a:t> (Reclaimed Asphalt Pavement) replaces</a:t>
            </a:r>
          </a:p>
          <a:p>
            <a:pPr marL="0" indent="0">
              <a:spcBef>
                <a:spcPts val="0"/>
              </a:spcBef>
              <a:buNone/>
            </a:pPr>
            <a:r>
              <a:rPr lang="en-US" dirty="0" smtClean="0"/>
              <a:t>      RACP (Reclaimed Asphalt Concrete Pavement)</a:t>
            </a:r>
          </a:p>
          <a:p>
            <a:r>
              <a:rPr lang="en-US" dirty="0" smtClean="0"/>
              <a:t>Emphasize when ODOT is responsible for compaction testing: </a:t>
            </a:r>
          </a:p>
          <a:p>
            <a:pPr marL="914400" indent="-457200">
              <a:spcBef>
                <a:spcPts val="0"/>
              </a:spcBef>
            </a:pPr>
            <a:r>
              <a:rPr lang="en-US" dirty="0" smtClean="0"/>
              <a:t>“Unless otherwise specified in the Contract Documents, the Engineer will perform all compaction tests according to Supplement 1015.”</a:t>
            </a:r>
          </a:p>
          <a:p>
            <a:pPr marL="914400" indent="-457200">
              <a:spcBef>
                <a:spcPts val="0"/>
              </a:spcBef>
            </a:pPr>
            <a:r>
              <a:rPr lang="en-US" dirty="0" smtClean="0"/>
              <a:t>Contractor always responsible for 611 and 840</a:t>
            </a:r>
            <a:endParaRPr lang="en-US" dirty="0"/>
          </a:p>
        </p:txBody>
      </p:sp>
      <p:sp>
        <p:nvSpPr>
          <p:cNvPr id="4" name="Slide Number Placeholder 3"/>
          <p:cNvSpPr>
            <a:spLocks noGrp="1"/>
          </p:cNvSpPr>
          <p:nvPr>
            <p:ph type="sldNum" sz="quarter" idx="12"/>
          </p:nvPr>
        </p:nvSpPr>
        <p:spPr/>
        <p:txBody>
          <a:bodyPr/>
          <a:lstStyle/>
          <a:p>
            <a:fld id="{AD8C8519-60B3-410D-AFF8-A318D03036E9}"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2484957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201   Clearing And Grubbing</a:t>
            </a:r>
            <a:endParaRPr lang="en-US" dirty="0"/>
          </a:p>
        </p:txBody>
      </p:sp>
      <p:sp>
        <p:nvSpPr>
          <p:cNvPr id="3" name="Content Placeholder 2"/>
          <p:cNvSpPr>
            <a:spLocks noGrp="1"/>
          </p:cNvSpPr>
          <p:nvPr>
            <p:ph idx="1"/>
          </p:nvPr>
        </p:nvSpPr>
        <p:spPr>
          <a:xfrm>
            <a:off x="628649" y="1825625"/>
            <a:ext cx="7963259" cy="4351338"/>
          </a:xfrm>
        </p:spPr>
        <p:txBody>
          <a:bodyPr/>
          <a:lstStyle/>
          <a:p>
            <a:r>
              <a:rPr lang="en-US" dirty="0" smtClean="0"/>
              <a:t>Removed listing the restrictions for material movement from quarantined areas associated with destructive insects (e.g., emerald ash borer, Asian longhorned beetle), due to it becoming outdated</a:t>
            </a:r>
          </a:p>
          <a:p>
            <a:r>
              <a:rPr lang="en-US" dirty="0" smtClean="0"/>
              <a:t>Added </a:t>
            </a:r>
            <a:r>
              <a:rPr lang="en-US" dirty="0"/>
              <a:t>Ohio Department of Agriculture web </a:t>
            </a:r>
            <a:r>
              <a:rPr lang="en-US" dirty="0" smtClean="0"/>
              <a:t>address for the listing of current restrictions</a:t>
            </a:r>
            <a:endParaRPr lang="en-US" dirty="0"/>
          </a:p>
        </p:txBody>
      </p:sp>
      <p:sp>
        <p:nvSpPr>
          <p:cNvPr id="4" name="Slide Number Placeholder 3"/>
          <p:cNvSpPr>
            <a:spLocks noGrp="1"/>
          </p:cNvSpPr>
          <p:nvPr>
            <p:ph type="sldNum" sz="quarter" idx="12"/>
          </p:nvPr>
        </p:nvSpPr>
        <p:spPr/>
        <p:txBody>
          <a:bodyPr/>
          <a:lstStyle/>
          <a:p>
            <a:fld id="{AD8C8519-60B3-410D-AFF8-A318D03036E9}"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4314467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Items 205 &amp; 206   Chemically  Stabilized Embankment &amp; Subgrade</a:t>
            </a:r>
            <a:endParaRPr lang="en-US" dirty="0"/>
          </a:p>
        </p:txBody>
      </p:sp>
      <p:sp>
        <p:nvSpPr>
          <p:cNvPr id="3" name="Content Placeholder 2"/>
          <p:cNvSpPr>
            <a:spLocks noGrp="1"/>
          </p:cNvSpPr>
          <p:nvPr>
            <p:ph idx="1"/>
          </p:nvPr>
        </p:nvSpPr>
        <p:spPr/>
        <p:txBody>
          <a:bodyPr/>
          <a:lstStyle/>
          <a:p>
            <a:r>
              <a:rPr lang="en-US" dirty="0" smtClean="0"/>
              <a:t>Removed Lime Kiln Dust (LKD) as an approved material for chemical stabilization</a:t>
            </a:r>
          </a:p>
          <a:p>
            <a:r>
              <a:rPr lang="en-US" dirty="0" smtClean="0"/>
              <a:t>LKD was not a successful economical alternative to cement</a:t>
            </a:r>
          </a:p>
          <a:p>
            <a:r>
              <a:rPr lang="en-US" dirty="0" smtClean="0"/>
              <a:t>LKD may still be used as a drying agent for moisture control of wet embankment material (203.07.A)</a:t>
            </a:r>
            <a:endParaRPr lang="en-US" dirty="0"/>
          </a:p>
        </p:txBody>
      </p:sp>
      <p:sp>
        <p:nvSpPr>
          <p:cNvPr id="4" name="Slide Number Placeholder 3"/>
          <p:cNvSpPr>
            <a:spLocks noGrp="1"/>
          </p:cNvSpPr>
          <p:nvPr>
            <p:ph type="sldNum" sz="quarter" idx="12"/>
          </p:nvPr>
        </p:nvSpPr>
        <p:spPr/>
        <p:txBody>
          <a:bodyPr/>
          <a:lstStyle/>
          <a:p>
            <a:fld id="{AD8C8519-60B3-410D-AFF8-A318D03036E9}"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584625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Item 206   Chemically Stabilized Subgrade</a:t>
            </a:r>
            <a:endParaRPr lang="en-US" dirty="0"/>
          </a:p>
        </p:txBody>
      </p:sp>
      <p:sp>
        <p:nvSpPr>
          <p:cNvPr id="3" name="Content Placeholder 2"/>
          <p:cNvSpPr>
            <a:spLocks noGrp="1"/>
          </p:cNvSpPr>
          <p:nvPr>
            <p:ph idx="1"/>
          </p:nvPr>
        </p:nvSpPr>
        <p:spPr/>
        <p:txBody>
          <a:bodyPr/>
          <a:lstStyle/>
          <a:p>
            <a:r>
              <a:rPr lang="en-US" dirty="0" smtClean="0"/>
              <a:t>Submit the construction procedure, for </a:t>
            </a:r>
            <a:r>
              <a:rPr lang="en-US" dirty="0"/>
              <a:t>phased </a:t>
            </a:r>
            <a:r>
              <a:rPr lang="en-US" dirty="0" smtClean="0"/>
              <a:t>work, to ensure full depth and continuity of subgrade stabilization across phase interfaces</a:t>
            </a:r>
          </a:p>
          <a:p>
            <a:r>
              <a:rPr lang="en-US" dirty="0" smtClean="0"/>
              <a:t>Clarified that air temperatures </a:t>
            </a:r>
            <a:r>
              <a:rPr lang="en-US" dirty="0"/>
              <a:t>must be </a:t>
            </a:r>
            <a:r>
              <a:rPr lang="en-US" dirty="0" smtClean="0"/>
              <a:t>above 40 °F for the curing period</a:t>
            </a:r>
          </a:p>
          <a:p>
            <a:r>
              <a:rPr lang="en-US" dirty="0" smtClean="0"/>
              <a:t>Discontinued allowing concrete curing compound (705.07 Type 2) to be used for the curing coat</a:t>
            </a:r>
          </a:p>
          <a:p>
            <a:endParaRPr lang="en-US" dirty="0"/>
          </a:p>
        </p:txBody>
      </p:sp>
      <p:sp>
        <p:nvSpPr>
          <p:cNvPr id="4" name="Slide Number Placeholder 3"/>
          <p:cNvSpPr>
            <a:spLocks noGrp="1"/>
          </p:cNvSpPr>
          <p:nvPr>
            <p:ph type="sldNum" sz="quarter" idx="12"/>
          </p:nvPr>
        </p:nvSpPr>
        <p:spPr/>
        <p:txBody>
          <a:bodyPr/>
          <a:lstStyle/>
          <a:p>
            <a:fld id="{AD8C8519-60B3-410D-AFF8-A318D03036E9}"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2736053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208   Rock Blasting</a:t>
            </a:r>
            <a:endParaRPr lang="en-US" dirty="0"/>
          </a:p>
        </p:txBody>
      </p:sp>
      <p:sp>
        <p:nvSpPr>
          <p:cNvPr id="3" name="Content Placeholder 2"/>
          <p:cNvSpPr>
            <a:spLocks noGrp="1"/>
          </p:cNvSpPr>
          <p:nvPr>
            <p:ph idx="1"/>
          </p:nvPr>
        </p:nvSpPr>
        <p:spPr/>
        <p:txBody>
          <a:bodyPr/>
          <a:lstStyle/>
          <a:p>
            <a:r>
              <a:rPr lang="en-US" dirty="0"/>
              <a:t>Deleted use of the term </a:t>
            </a:r>
            <a:r>
              <a:rPr lang="en-US" u="sng" dirty="0"/>
              <a:t>trim blasting</a:t>
            </a:r>
            <a:r>
              <a:rPr lang="en-US" dirty="0"/>
              <a:t> as a synonym for cushion blasting</a:t>
            </a:r>
          </a:p>
          <a:p>
            <a:pPr lvl="1"/>
            <a:r>
              <a:rPr lang="en-US" dirty="0"/>
              <a:t>Trim blasting, still used in SS 862 Rockfall Protection, refers to low energy removal of large rock blocks or overhangs </a:t>
            </a:r>
          </a:p>
          <a:p>
            <a:r>
              <a:rPr lang="en-US" dirty="0" smtClean="0"/>
              <a:t>Changed a water quality test parameter to </a:t>
            </a:r>
            <a:r>
              <a:rPr lang="en-US" u="sng" dirty="0" smtClean="0"/>
              <a:t>sulfate</a:t>
            </a:r>
          </a:p>
          <a:p>
            <a:r>
              <a:rPr lang="en-US" dirty="0" smtClean="0"/>
              <a:t>Removed </a:t>
            </a:r>
            <a:r>
              <a:rPr lang="en-US" dirty="0"/>
              <a:t>a reference to </a:t>
            </a:r>
            <a:r>
              <a:rPr lang="en-US" dirty="0" smtClean="0"/>
              <a:t>a specific </a:t>
            </a:r>
            <a:r>
              <a:rPr lang="en-US" dirty="0"/>
              <a:t>lightning detector </a:t>
            </a:r>
            <a:r>
              <a:rPr lang="en-US" dirty="0" smtClean="0"/>
              <a:t>model</a:t>
            </a:r>
            <a:endParaRPr lang="en-US" dirty="0"/>
          </a:p>
        </p:txBody>
      </p:sp>
      <p:sp>
        <p:nvSpPr>
          <p:cNvPr id="4" name="Slide Number Placeholder 3"/>
          <p:cNvSpPr>
            <a:spLocks noGrp="1"/>
          </p:cNvSpPr>
          <p:nvPr>
            <p:ph type="sldNum" sz="quarter" idx="12"/>
          </p:nvPr>
        </p:nvSpPr>
        <p:spPr/>
        <p:txBody>
          <a:bodyPr/>
          <a:lstStyle/>
          <a:p>
            <a:fld id="{AD8C8519-60B3-410D-AFF8-A318D03036E9}"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3807497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Supplemental Specification 840 Mechanically Stabilized Earth Walls</a:t>
            </a:r>
            <a:endParaRPr lang="en-US" dirty="0"/>
          </a:p>
        </p:txBody>
      </p:sp>
      <p:sp>
        <p:nvSpPr>
          <p:cNvPr id="3" name="Content Placeholder 2"/>
          <p:cNvSpPr>
            <a:spLocks noGrp="1"/>
          </p:cNvSpPr>
          <p:nvPr>
            <p:ph idx="1"/>
          </p:nvPr>
        </p:nvSpPr>
        <p:spPr>
          <a:xfrm>
            <a:off x="628650" y="1834251"/>
            <a:ext cx="7997765" cy="4351338"/>
          </a:xfrm>
        </p:spPr>
        <p:txBody>
          <a:bodyPr/>
          <a:lstStyle/>
          <a:p>
            <a:r>
              <a:rPr lang="en-US" dirty="0" smtClean="0"/>
              <a:t>Added two new systems</a:t>
            </a:r>
          </a:p>
          <a:p>
            <a:pPr lvl="1"/>
            <a:r>
              <a:rPr lang="en-US" dirty="0" smtClean="0"/>
              <a:t>Tabbed (punched) steel strips (</a:t>
            </a:r>
            <a:r>
              <a:rPr lang="en-US" sz="2100" dirty="0" smtClean="0"/>
              <a:t>Sanders MSE</a:t>
            </a:r>
            <a:r>
              <a:rPr lang="en-US" dirty="0" smtClean="0"/>
              <a:t>)</a:t>
            </a:r>
          </a:p>
          <a:p>
            <a:pPr lvl="1"/>
            <a:r>
              <a:rPr lang="en-US" dirty="0" smtClean="0"/>
              <a:t>Modular block with geogrids (</a:t>
            </a:r>
            <a:r>
              <a:rPr lang="en-US" sz="2100" dirty="0" smtClean="0"/>
              <a:t>Redi-Rock Positive Connection</a:t>
            </a:r>
            <a:r>
              <a:rPr lang="en-US" dirty="0" smtClean="0"/>
              <a:t>)</a:t>
            </a:r>
          </a:p>
          <a:p>
            <a:r>
              <a:rPr lang="en-US" dirty="0" smtClean="0"/>
              <a:t>Revised design submittal requirements:</a:t>
            </a:r>
          </a:p>
          <a:p>
            <a:pPr lvl="1"/>
            <a:r>
              <a:rPr lang="en-US" dirty="0" smtClean="0"/>
              <a:t>Competent individuals to prepare and check the design calculations and drawings</a:t>
            </a:r>
          </a:p>
          <a:p>
            <a:pPr lvl="1"/>
            <a:r>
              <a:rPr lang="en-US" dirty="0" smtClean="0"/>
              <a:t>Preparers and checkers to initial each sheet, and shall be different </a:t>
            </a:r>
            <a:r>
              <a:rPr lang="en-US" dirty="0"/>
              <a:t>individuals</a:t>
            </a:r>
            <a:endParaRPr lang="en-US" dirty="0" smtClean="0"/>
          </a:p>
          <a:p>
            <a:pPr lvl="1"/>
            <a:r>
              <a:rPr lang="en-US" dirty="0" smtClean="0"/>
              <a:t>One Ohio P.E. to sign, seal, and date design calculations and drawings submittal</a:t>
            </a:r>
            <a:endParaRPr lang="en-US" dirty="0"/>
          </a:p>
        </p:txBody>
      </p:sp>
      <p:sp>
        <p:nvSpPr>
          <p:cNvPr id="4" name="Slide Number Placeholder 3"/>
          <p:cNvSpPr>
            <a:spLocks noGrp="1"/>
          </p:cNvSpPr>
          <p:nvPr>
            <p:ph type="sldNum" sz="quarter" idx="12"/>
          </p:nvPr>
        </p:nvSpPr>
        <p:spPr/>
        <p:txBody>
          <a:bodyPr/>
          <a:lstStyle/>
          <a:p>
            <a:fld id="{AD8C8519-60B3-410D-AFF8-A318D03036E9}"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3485445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802" y="904775"/>
            <a:ext cx="7772400" cy="3115327"/>
          </a:xfrm>
        </p:spPr>
        <p:txBody>
          <a:bodyPr>
            <a:normAutofit fontScale="90000"/>
          </a:bodyPr>
          <a:lstStyle/>
          <a:p>
            <a:r>
              <a:rPr lang="en-US" dirty="0" smtClean="0"/>
              <a:t/>
            </a:r>
            <a:br>
              <a:rPr lang="en-US" dirty="0" smtClean="0"/>
            </a:br>
            <a:r>
              <a:rPr lang="en-US" dirty="0"/>
              <a:t/>
            </a:r>
            <a:br>
              <a:rPr lang="en-US" dirty="0"/>
            </a:br>
            <a:r>
              <a:rPr lang="en-US" sz="5300" dirty="0" smtClean="0"/>
              <a:t>Construction </a:t>
            </a:r>
            <a:r>
              <a:rPr lang="en-US" sz="5300" dirty="0"/>
              <a:t>Administration</a:t>
            </a:r>
            <a:br>
              <a:rPr lang="en-US" sz="5300" dirty="0"/>
            </a:br>
            <a:r>
              <a:rPr lang="en-US" sz="5300" dirty="0"/>
              <a:t>Clint Bishop, P.E.</a:t>
            </a:r>
            <a:br>
              <a:rPr lang="en-US" sz="5300" dirty="0"/>
            </a:br>
            <a:endParaRPr lang="en-US" sz="5300" dirty="0"/>
          </a:p>
        </p:txBody>
      </p:sp>
    </p:spTree>
    <p:extLst>
      <p:ext uri="{BB962C8B-B14F-4D97-AF65-F5344CB8AC3E}">
        <p14:creationId xmlns:p14="http://schemas.microsoft.com/office/powerpoint/2010/main" val="41707715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Supplemental Specification 840 Mechanically Stabilized Earth Walls</a:t>
            </a:r>
            <a:endParaRPr lang="en-US" dirty="0"/>
          </a:p>
        </p:txBody>
      </p:sp>
      <p:sp>
        <p:nvSpPr>
          <p:cNvPr id="3" name="Content Placeholder 2"/>
          <p:cNvSpPr>
            <a:spLocks noGrp="1"/>
          </p:cNvSpPr>
          <p:nvPr>
            <p:ph idx="1"/>
          </p:nvPr>
        </p:nvSpPr>
        <p:spPr>
          <a:xfrm>
            <a:off x="628649" y="1825625"/>
            <a:ext cx="8144415" cy="4351338"/>
          </a:xfrm>
        </p:spPr>
        <p:txBody>
          <a:bodyPr/>
          <a:lstStyle/>
          <a:p>
            <a:r>
              <a:rPr lang="en-US" dirty="0" smtClean="0"/>
              <a:t>Added emphasis to design requirements, which were sometimes not followed by the suppliers</a:t>
            </a:r>
          </a:p>
          <a:p>
            <a:pPr lvl="1"/>
            <a:r>
              <a:rPr lang="en-US" dirty="0" smtClean="0"/>
              <a:t>“Use only one soil reinforcement system for the entire length of the retaining wall.” </a:t>
            </a:r>
          </a:p>
          <a:p>
            <a:pPr marL="457200" lvl="1" indent="0">
              <a:buNone/>
            </a:pPr>
            <a:r>
              <a:rPr lang="en-US" dirty="0"/>
              <a:t> </a:t>
            </a:r>
            <a:r>
              <a:rPr lang="en-US" dirty="0" smtClean="0"/>
              <a:t>  → mixing steel strips and steel ladders</a:t>
            </a:r>
          </a:p>
          <a:p>
            <a:pPr lvl="1"/>
            <a:r>
              <a:rPr lang="en-US" dirty="0" smtClean="0"/>
              <a:t>“Aesthetic treatment limits extend from the top of the leveling pad to the top of the uppermost facing panel.”</a:t>
            </a:r>
          </a:p>
          <a:p>
            <a:pPr marL="457200" lvl="1" indent="0">
              <a:buNone/>
            </a:pPr>
            <a:r>
              <a:rPr lang="en-US" dirty="0"/>
              <a:t> </a:t>
            </a:r>
            <a:r>
              <a:rPr lang="en-US" dirty="0" smtClean="0"/>
              <a:t>  → plain finish panels below groundline, behind barriers, </a:t>
            </a:r>
          </a:p>
          <a:p>
            <a:pPr marL="457200" lvl="1" indent="0">
              <a:buNone/>
            </a:pPr>
            <a:r>
              <a:rPr lang="en-US" dirty="0"/>
              <a:t>	</a:t>
            </a:r>
            <a:r>
              <a:rPr lang="en-US" dirty="0" smtClean="0"/>
              <a:t> and behind coping</a:t>
            </a:r>
          </a:p>
        </p:txBody>
      </p:sp>
      <p:sp>
        <p:nvSpPr>
          <p:cNvPr id="4" name="Slide Number Placeholder 3"/>
          <p:cNvSpPr>
            <a:spLocks noGrp="1"/>
          </p:cNvSpPr>
          <p:nvPr>
            <p:ph type="sldNum" sz="quarter" idx="12"/>
          </p:nvPr>
        </p:nvSpPr>
        <p:spPr/>
        <p:txBody>
          <a:bodyPr/>
          <a:lstStyle/>
          <a:p>
            <a:fld id="{AD8C8519-60B3-410D-AFF8-A318D03036E9}"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2343277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Supplemental Specification 861 Geogrids for Subgrade Stabilization</a:t>
            </a:r>
            <a:endParaRPr lang="en-US" dirty="0"/>
          </a:p>
        </p:txBody>
      </p:sp>
      <p:sp>
        <p:nvSpPr>
          <p:cNvPr id="3" name="Content Placeholder 2"/>
          <p:cNvSpPr>
            <a:spLocks noGrp="1"/>
          </p:cNvSpPr>
          <p:nvPr>
            <p:ph idx="1"/>
          </p:nvPr>
        </p:nvSpPr>
        <p:spPr>
          <a:xfrm>
            <a:off x="628650" y="1825625"/>
            <a:ext cx="7886700" cy="4351338"/>
          </a:xfrm>
        </p:spPr>
        <p:txBody>
          <a:bodyPr/>
          <a:lstStyle/>
          <a:p>
            <a:r>
              <a:rPr lang="en-US" dirty="0" smtClean="0"/>
              <a:t>Required that geogrids are to be punched and drawn polypropylene</a:t>
            </a:r>
          </a:p>
          <a:p>
            <a:r>
              <a:rPr lang="en-US" dirty="0" smtClean="0"/>
              <a:t>Modified geogrid material properties to qualify more suppliers</a:t>
            </a:r>
          </a:p>
          <a:p>
            <a:r>
              <a:rPr lang="en-US" dirty="0" smtClean="0"/>
              <a:t>Added Designer Guidance to include an Alternate design to be able to use a proprietary geogrid</a:t>
            </a:r>
            <a:endParaRPr lang="en-US" dirty="0"/>
          </a:p>
        </p:txBody>
      </p:sp>
      <p:sp>
        <p:nvSpPr>
          <p:cNvPr id="4" name="Slide Number Placeholder 3"/>
          <p:cNvSpPr>
            <a:spLocks noGrp="1"/>
          </p:cNvSpPr>
          <p:nvPr>
            <p:ph type="sldNum" sz="quarter" idx="12"/>
          </p:nvPr>
        </p:nvSpPr>
        <p:spPr/>
        <p:txBody>
          <a:bodyPr/>
          <a:lstStyle/>
          <a:p>
            <a:fld id="{AD8C8519-60B3-410D-AFF8-A318D03036E9}"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1101885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Supplemental Specification 862 Rockfall Protection</a:t>
            </a:r>
            <a:endParaRPr lang="en-US" dirty="0"/>
          </a:p>
        </p:txBody>
      </p:sp>
      <p:sp>
        <p:nvSpPr>
          <p:cNvPr id="3" name="Content Placeholder 2"/>
          <p:cNvSpPr>
            <a:spLocks noGrp="1"/>
          </p:cNvSpPr>
          <p:nvPr>
            <p:ph idx="1"/>
          </p:nvPr>
        </p:nvSpPr>
        <p:spPr/>
        <p:txBody>
          <a:bodyPr/>
          <a:lstStyle/>
          <a:p>
            <a:r>
              <a:rPr lang="en-US" dirty="0" smtClean="0"/>
              <a:t>Added a new excavation pay item for removal and disposal of material from the rock slope, which include both previously fallen and scaled material</a:t>
            </a:r>
          </a:p>
          <a:p>
            <a:r>
              <a:rPr lang="en-US" dirty="0" smtClean="0"/>
              <a:t>Method of measurement determined during plan preparation by plan note, either:</a:t>
            </a:r>
          </a:p>
          <a:p>
            <a:pPr lvl="1"/>
            <a:r>
              <a:rPr lang="en-US" dirty="0" smtClean="0"/>
              <a:t>By a three-dimensional volume method</a:t>
            </a:r>
          </a:p>
          <a:p>
            <a:pPr lvl="1"/>
            <a:r>
              <a:rPr lang="en-US" dirty="0" smtClean="0"/>
              <a:t>By the “measured in vehicle” method</a:t>
            </a:r>
          </a:p>
          <a:p>
            <a:pPr lvl="1"/>
            <a:endParaRPr lang="en-US" dirty="0"/>
          </a:p>
        </p:txBody>
      </p:sp>
      <p:sp>
        <p:nvSpPr>
          <p:cNvPr id="4" name="Slide Number Placeholder 3"/>
          <p:cNvSpPr>
            <a:spLocks noGrp="1"/>
          </p:cNvSpPr>
          <p:nvPr>
            <p:ph type="sldNum" sz="quarter" idx="12"/>
          </p:nvPr>
        </p:nvSpPr>
        <p:spPr/>
        <p:txBody>
          <a:bodyPr/>
          <a:lstStyle/>
          <a:p>
            <a:fld id="{AD8C8519-60B3-410D-AFF8-A318D03036E9}"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711828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Supplement 1015   Compaction Testing of Unbound Materials </a:t>
            </a:r>
            <a:endParaRPr lang="en-US" dirty="0"/>
          </a:p>
        </p:txBody>
      </p:sp>
      <p:sp>
        <p:nvSpPr>
          <p:cNvPr id="3" name="Content Placeholder 2"/>
          <p:cNvSpPr>
            <a:spLocks noGrp="1"/>
          </p:cNvSpPr>
          <p:nvPr>
            <p:ph idx="1"/>
          </p:nvPr>
        </p:nvSpPr>
        <p:spPr/>
        <p:txBody>
          <a:bodyPr/>
          <a:lstStyle/>
          <a:p>
            <a:r>
              <a:rPr lang="en-US" dirty="0" smtClean="0"/>
              <a:t>Documentation requirements for technicians</a:t>
            </a:r>
          </a:p>
          <a:p>
            <a:pPr lvl="1"/>
            <a:r>
              <a:rPr lang="en-US" dirty="0" smtClean="0"/>
              <a:t>Use separate forms for each material/pay item</a:t>
            </a:r>
          </a:p>
          <a:p>
            <a:pPr lvl="1"/>
            <a:r>
              <a:rPr lang="en-US" dirty="0" smtClean="0"/>
              <a:t>Fill out forms completely</a:t>
            </a:r>
          </a:p>
          <a:p>
            <a:pPr lvl="1"/>
            <a:r>
              <a:rPr lang="en-US" dirty="0" smtClean="0"/>
              <a:t>Provide phase number, test location (station, offset, wall number)</a:t>
            </a:r>
          </a:p>
          <a:p>
            <a:pPr lvl="1"/>
            <a:r>
              <a:rPr lang="en-US" dirty="0" smtClean="0"/>
              <a:t>Provide gauge readings and backup calculations for trench or moisture corrections</a:t>
            </a:r>
          </a:p>
          <a:p>
            <a:r>
              <a:rPr lang="en-US" dirty="0" smtClean="0"/>
              <a:t>Require minimum weight of 30 lbs for the concrete block used for Proctor mold compaction</a:t>
            </a:r>
          </a:p>
        </p:txBody>
      </p:sp>
      <p:sp>
        <p:nvSpPr>
          <p:cNvPr id="4" name="Slide Number Placeholder 3"/>
          <p:cNvSpPr>
            <a:spLocks noGrp="1"/>
          </p:cNvSpPr>
          <p:nvPr>
            <p:ph type="sldNum" sz="quarter" idx="12"/>
          </p:nvPr>
        </p:nvSpPr>
        <p:spPr/>
        <p:txBody>
          <a:bodyPr/>
          <a:lstStyle/>
          <a:p>
            <a:fld id="{AD8C8519-60B3-410D-AFF8-A318D03036E9}"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3548657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Supplement 1015   Compaction Testing of Unbound Materials </a:t>
            </a:r>
            <a:endParaRPr lang="en-US" dirty="0"/>
          </a:p>
        </p:txBody>
      </p:sp>
      <p:sp>
        <p:nvSpPr>
          <p:cNvPr id="3" name="Content Placeholder 2"/>
          <p:cNvSpPr>
            <a:spLocks noGrp="1"/>
          </p:cNvSpPr>
          <p:nvPr>
            <p:ph idx="1"/>
          </p:nvPr>
        </p:nvSpPr>
        <p:spPr/>
        <p:txBody>
          <a:bodyPr/>
          <a:lstStyle/>
          <a:p>
            <a:r>
              <a:rPr lang="en-US" dirty="0"/>
              <a:t>Guidance on performing Test Sections</a:t>
            </a:r>
          </a:p>
          <a:p>
            <a:pPr lvl="1"/>
            <a:r>
              <a:rPr lang="en-US" dirty="0" smtClean="0"/>
              <a:t>Use production equipment and materials</a:t>
            </a:r>
          </a:p>
          <a:p>
            <a:pPr lvl="1"/>
            <a:r>
              <a:rPr lang="en-US" dirty="0" smtClean="0"/>
              <a:t>Construct a new test section when the material changes or supporting material changes</a:t>
            </a:r>
          </a:p>
          <a:p>
            <a:pPr lvl="1"/>
            <a:r>
              <a:rPr lang="en-US" dirty="0" smtClean="0"/>
              <a:t>For Method A, use </a:t>
            </a:r>
            <a:r>
              <a:rPr lang="en-US" dirty="0"/>
              <a:t>only the </a:t>
            </a:r>
            <a:r>
              <a:rPr lang="en-US" dirty="0" smtClean="0"/>
              <a:t>OMC from the laboratory moisture-density curve</a:t>
            </a:r>
          </a:p>
          <a:p>
            <a:pPr lvl="1"/>
            <a:r>
              <a:rPr lang="en-US" dirty="0" smtClean="0"/>
              <a:t>For Method B, use new material on a new adjacent area for each moisture content section</a:t>
            </a:r>
          </a:p>
          <a:p>
            <a:r>
              <a:rPr lang="en-US" dirty="0" smtClean="0"/>
              <a:t>Maximum dry density </a:t>
            </a:r>
            <a:r>
              <a:rPr lang="en-US" u="sng" dirty="0" smtClean="0"/>
              <a:t>from the test section</a:t>
            </a:r>
            <a:r>
              <a:rPr lang="en-US" dirty="0" smtClean="0"/>
              <a:t> is used for compaction control</a:t>
            </a:r>
          </a:p>
          <a:p>
            <a:pPr lvl="1"/>
            <a:endParaRPr lang="en-US" dirty="0" smtClean="0"/>
          </a:p>
        </p:txBody>
      </p:sp>
      <p:sp>
        <p:nvSpPr>
          <p:cNvPr id="4" name="Slide Number Placeholder 3"/>
          <p:cNvSpPr>
            <a:spLocks noGrp="1"/>
          </p:cNvSpPr>
          <p:nvPr>
            <p:ph type="sldNum" sz="quarter" idx="12"/>
          </p:nvPr>
        </p:nvSpPr>
        <p:spPr/>
        <p:txBody>
          <a:bodyPr/>
          <a:lstStyle/>
          <a:p>
            <a:fld id="{AD8C8519-60B3-410D-AFF8-A318D03036E9}"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3765461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Ins="0">
            <a:normAutofit/>
          </a:bodyPr>
          <a:lstStyle/>
          <a:p>
            <a:r>
              <a:rPr lang="en-US" dirty="0" smtClean="0"/>
              <a:t>Supplement 1120   Mixture Design For Chemically Stabilized Soils </a:t>
            </a:r>
            <a:endParaRPr lang="en-US" dirty="0"/>
          </a:p>
        </p:txBody>
      </p:sp>
      <p:sp>
        <p:nvSpPr>
          <p:cNvPr id="3" name="Content Placeholder 2"/>
          <p:cNvSpPr>
            <a:spLocks noGrp="1"/>
          </p:cNvSpPr>
          <p:nvPr>
            <p:ph idx="1"/>
          </p:nvPr>
        </p:nvSpPr>
        <p:spPr>
          <a:xfrm>
            <a:off x="628649" y="1825625"/>
            <a:ext cx="8075404" cy="4351338"/>
          </a:xfrm>
        </p:spPr>
        <p:txBody>
          <a:bodyPr/>
          <a:lstStyle/>
          <a:p>
            <a:r>
              <a:rPr lang="en-US" dirty="0" smtClean="0"/>
              <a:t>Sulfate content now determined by new Supplement 1122, which is similar to TEX-145-E method</a:t>
            </a:r>
          </a:p>
          <a:p>
            <a:r>
              <a:rPr lang="en-US" dirty="0" smtClean="0"/>
              <a:t>“For phased construction, collect in-place soil samples from locations distributed across the treated area of each phase…”</a:t>
            </a:r>
          </a:p>
          <a:p>
            <a:r>
              <a:rPr lang="en-US" dirty="0" smtClean="0"/>
              <a:t>Additional reporting requirements</a:t>
            </a:r>
          </a:p>
          <a:p>
            <a:pPr lvl="1"/>
            <a:r>
              <a:rPr lang="en-US" dirty="0" smtClean="0"/>
              <a:t>Geographic coordinates of sample locations</a:t>
            </a:r>
          </a:p>
          <a:p>
            <a:pPr lvl="1"/>
            <a:r>
              <a:rPr lang="en-US" dirty="0" smtClean="0"/>
              <a:t>Station limits and construction phase of treatment recommendations</a:t>
            </a:r>
            <a:endParaRPr lang="en-US" dirty="0"/>
          </a:p>
        </p:txBody>
      </p:sp>
      <p:sp>
        <p:nvSpPr>
          <p:cNvPr id="4" name="Slide Number Placeholder 3"/>
          <p:cNvSpPr>
            <a:spLocks noGrp="1"/>
          </p:cNvSpPr>
          <p:nvPr>
            <p:ph type="sldNum" sz="quarter" idx="12"/>
          </p:nvPr>
        </p:nvSpPr>
        <p:spPr/>
        <p:txBody>
          <a:bodyPr/>
          <a:lstStyle/>
          <a:p>
            <a:fld id="{AD8C8519-60B3-410D-AFF8-A318D03036E9}"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326690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629" y="904775"/>
            <a:ext cx="8874493" cy="3115327"/>
          </a:xfrm>
        </p:spPr>
        <p:txBody>
          <a:bodyPr>
            <a:normAutofit fontScale="90000"/>
          </a:bodyPr>
          <a:lstStyle/>
          <a:p>
            <a:r>
              <a:rPr lang="en-US" dirty="0" smtClean="0"/>
              <a:t/>
            </a:r>
            <a:br>
              <a:rPr lang="en-US" dirty="0" smtClean="0"/>
            </a:br>
            <a:r>
              <a:rPr lang="en-US" dirty="0"/>
              <a:t/>
            </a:r>
            <a:br>
              <a:rPr lang="en-US" dirty="0"/>
            </a:br>
            <a:r>
              <a:rPr lang="en-US" sz="5300" dirty="0" smtClean="0"/>
              <a:t>Construction – Pavements</a:t>
            </a:r>
            <a:r>
              <a:rPr lang="en-US" sz="5300" dirty="0"/>
              <a:t/>
            </a:r>
            <a:br>
              <a:rPr lang="en-US" sz="5300" dirty="0"/>
            </a:br>
            <a:r>
              <a:rPr lang="en-US" sz="5300" dirty="0" smtClean="0"/>
              <a:t>Craig Landefeld, </a:t>
            </a:r>
            <a:r>
              <a:rPr lang="en-US" sz="5300" dirty="0"/>
              <a:t>P.E.</a:t>
            </a:r>
            <a:br>
              <a:rPr lang="en-US" sz="5300" dirty="0"/>
            </a:br>
            <a:endParaRPr lang="en-US" sz="5300" dirty="0"/>
          </a:p>
        </p:txBody>
      </p:sp>
    </p:spTree>
    <p:extLst>
      <p:ext uri="{BB962C8B-B14F-4D97-AF65-F5344CB8AC3E}">
        <p14:creationId xmlns:p14="http://schemas.microsoft.com/office/powerpoint/2010/main" val="18937434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401 - Asphalt Concrete Pavements - General</a:t>
            </a:r>
            <a:endParaRPr lang="en-US" dirty="0"/>
          </a:p>
        </p:txBody>
      </p:sp>
      <p:sp>
        <p:nvSpPr>
          <p:cNvPr id="3" name="Content Placeholder 2"/>
          <p:cNvSpPr>
            <a:spLocks noGrp="1"/>
          </p:cNvSpPr>
          <p:nvPr>
            <p:ph idx="1"/>
          </p:nvPr>
        </p:nvSpPr>
        <p:spPr>
          <a:xfrm>
            <a:off x="628650" y="1825625"/>
            <a:ext cx="7886700" cy="3869781"/>
          </a:xfrm>
        </p:spPr>
        <p:txBody>
          <a:bodyPr>
            <a:normAutofit/>
          </a:bodyPr>
          <a:lstStyle/>
          <a:p>
            <a:pPr marL="0" indent="0">
              <a:buNone/>
            </a:pPr>
            <a:r>
              <a:rPr lang="en-US" sz="2400" b="1" dirty="0"/>
              <a:t>401.11 </a:t>
            </a:r>
            <a:r>
              <a:rPr lang="en-US" sz="2400" b="1" dirty="0" smtClean="0"/>
              <a:t>Hauling</a:t>
            </a:r>
            <a:endParaRPr lang="en-US" sz="2400" b="1" dirty="0"/>
          </a:p>
          <a:p>
            <a:pPr lvl="1"/>
            <a:r>
              <a:rPr lang="en-US" sz="2000" dirty="0" smtClean="0"/>
              <a:t>Added language to require QCP to address loading of haul trucks to eliminate segregation of the mixture.</a:t>
            </a:r>
          </a:p>
          <a:p>
            <a:pPr lvl="1"/>
            <a:r>
              <a:rPr lang="en-US" sz="2000" dirty="0" smtClean="0"/>
              <a:t>Clarified prohibition of truck cleanout ahead of paver.</a:t>
            </a:r>
          </a:p>
          <a:p>
            <a:pPr marL="0" indent="0">
              <a:buNone/>
            </a:pPr>
            <a:r>
              <a:rPr lang="en-US" sz="2400" b="1" dirty="0" smtClean="0"/>
              <a:t>401.12 Anti Segregation Equipment</a:t>
            </a:r>
          </a:p>
          <a:p>
            <a:pPr lvl="1"/>
            <a:r>
              <a:rPr lang="en-US" sz="2200" dirty="0" smtClean="0"/>
              <a:t>MTV/MTD or Remix Paver requirements added.</a:t>
            </a:r>
          </a:p>
          <a:p>
            <a:pPr lvl="1"/>
            <a:r>
              <a:rPr lang="en-US" sz="2200" dirty="0" smtClean="0"/>
              <a:t>Bid items established in 441/442</a:t>
            </a:r>
          </a:p>
          <a:p>
            <a:pPr lvl="1"/>
            <a:r>
              <a:rPr lang="en-US" sz="2200" dirty="0" smtClean="0"/>
              <a:t>Surface &amp; Intermediate Courses for Priority System.</a:t>
            </a:r>
          </a:p>
          <a:p>
            <a:pPr lvl="1"/>
            <a:r>
              <a:rPr lang="en-US" sz="2200" dirty="0" smtClean="0"/>
              <a:t>1000LF Test Strips required to evaluate mat for each JMF.</a:t>
            </a:r>
          </a:p>
          <a:p>
            <a:pPr lvl="1"/>
            <a:r>
              <a:rPr lang="en-US" sz="2200" dirty="0" smtClean="0"/>
              <a:t>No visible physical segregation &amp; </a:t>
            </a:r>
            <a:r>
              <a:rPr lang="el-GR" sz="2200" dirty="0" smtClean="0"/>
              <a:t>Δ</a:t>
            </a:r>
            <a:r>
              <a:rPr lang="en-US" sz="2200" dirty="0" smtClean="0"/>
              <a:t>Temp ≤ 35°F</a:t>
            </a:r>
          </a:p>
          <a:p>
            <a:pPr lvl="1"/>
            <a:endParaRPr lang="en-US" sz="2200" dirty="0" smtClean="0"/>
          </a:p>
          <a:p>
            <a:pPr lvl="1"/>
            <a:endParaRPr lang="en-US" dirty="0"/>
          </a:p>
        </p:txBody>
      </p:sp>
    </p:spTree>
    <p:extLst>
      <p:ext uri="{BB962C8B-B14F-4D97-AF65-F5344CB8AC3E}">
        <p14:creationId xmlns:p14="http://schemas.microsoft.com/office/powerpoint/2010/main" val="27039243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401 - Asphalt Concrete Pavements - General</a:t>
            </a:r>
            <a:endParaRPr lang="en-US" dirty="0"/>
          </a:p>
        </p:txBody>
      </p:sp>
      <p:sp>
        <p:nvSpPr>
          <p:cNvPr id="3" name="Content Placeholder 2"/>
          <p:cNvSpPr>
            <a:spLocks noGrp="1"/>
          </p:cNvSpPr>
          <p:nvPr>
            <p:ph idx="1"/>
          </p:nvPr>
        </p:nvSpPr>
        <p:spPr>
          <a:xfrm>
            <a:off x="628650" y="1825625"/>
            <a:ext cx="7886700" cy="3922032"/>
          </a:xfrm>
        </p:spPr>
        <p:txBody>
          <a:bodyPr>
            <a:normAutofit fontScale="92500" lnSpcReduction="20000"/>
          </a:bodyPr>
          <a:lstStyle/>
          <a:p>
            <a:pPr marL="0" indent="0">
              <a:buNone/>
            </a:pPr>
            <a:r>
              <a:rPr lang="en-US" sz="2600" b="1" dirty="0" smtClean="0"/>
              <a:t>401.15 Spreading Finishing &amp; Night Work</a:t>
            </a:r>
            <a:endParaRPr lang="en-US" sz="2600" b="1" dirty="0"/>
          </a:p>
          <a:p>
            <a:r>
              <a:rPr lang="en-US" sz="2200" dirty="0" smtClean="0"/>
              <a:t>Do no comingle multiple JMFs in the same paver.</a:t>
            </a:r>
          </a:p>
          <a:p>
            <a:pPr marL="0" indent="0">
              <a:buNone/>
            </a:pPr>
            <a:r>
              <a:rPr lang="en-US" sz="2600" b="1" dirty="0" smtClean="0"/>
              <a:t>401.17 Joints</a:t>
            </a:r>
            <a:endParaRPr lang="en-US" sz="2600" b="1" dirty="0"/>
          </a:p>
          <a:p>
            <a:r>
              <a:rPr lang="en-US" sz="2200" dirty="0"/>
              <a:t>Construct longitudinal joints using string line or other controls as a point </a:t>
            </a:r>
            <a:r>
              <a:rPr lang="en-US" sz="2200" dirty="0" smtClean="0"/>
              <a:t>of reference </a:t>
            </a:r>
            <a:r>
              <a:rPr lang="en-US" sz="2200" dirty="0"/>
              <a:t>to provide a straight longitudinal joint. </a:t>
            </a:r>
            <a:endParaRPr lang="en-US" sz="2200" dirty="0" smtClean="0"/>
          </a:p>
          <a:p>
            <a:r>
              <a:rPr lang="en-US" sz="2200" dirty="0" smtClean="0"/>
              <a:t>Trim </a:t>
            </a:r>
            <a:r>
              <a:rPr lang="en-US" sz="2200" dirty="0"/>
              <a:t>any locations along the longitudinal joint that deviate horizontally from </a:t>
            </a:r>
            <a:r>
              <a:rPr lang="en-US" sz="2200" dirty="0" smtClean="0"/>
              <a:t>the point </a:t>
            </a:r>
            <a:r>
              <a:rPr lang="en-US" sz="2200" dirty="0"/>
              <a:t>of reference. </a:t>
            </a:r>
            <a:endParaRPr lang="en-US" sz="2200" dirty="0" smtClean="0"/>
          </a:p>
          <a:p>
            <a:r>
              <a:rPr lang="en-US" sz="2200" dirty="0" smtClean="0"/>
              <a:t>Maintain </a:t>
            </a:r>
            <a:r>
              <a:rPr lang="en-US" sz="2200" dirty="0"/>
              <a:t>a consistent overlap of 1 to 1 1/2 </a:t>
            </a:r>
            <a:r>
              <a:rPr lang="en-US" sz="2200" dirty="0" smtClean="0"/>
              <a:t>inches on </a:t>
            </a:r>
            <a:r>
              <a:rPr lang="en-US" sz="2200" dirty="0"/>
              <a:t>adjacent pavement when closing longitudinal joints. </a:t>
            </a:r>
            <a:endParaRPr lang="en-US" sz="2200" dirty="0" smtClean="0"/>
          </a:p>
          <a:p>
            <a:r>
              <a:rPr lang="en-US" sz="2200" dirty="0" smtClean="0"/>
              <a:t>For phased construction provide </a:t>
            </a:r>
            <a:r>
              <a:rPr lang="en-US" sz="2200" dirty="0"/>
              <a:t>a minimum of 6 </a:t>
            </a:r>
            <a:r>
              <a:rPr lang="en-US" sz="2200" dirty="0" smtClean="0"/>
              <a:t>inches offset between cold </a:t>
            </a:r>
            <a:r>
              <a:rPr lang="en-US" sz="2200" dirty="0"/>
              <a:t>joints for each course placed</a:t>
            </a:r>
            <a:r>
              <a:rPr lang="en-US" sz="2200" dirty="0" smtClean="0"/>
              <a:t>.</a:t>
            </a:r>
          </a:p>
          <a:p>
            <a:r>
              <a:rPr lang="en-US" sz="2200" dirty="0" smtClean="0"/>
              <a:t>Seal face of cold joints with PG Binder or SS875 Joint adhesive. NO TACK COAT!</a:t>
            </a:r>
          </a:p>
          <a:p>
            <a:pPr lvl="1"/>
            <a:endParaRPr lang="en-US" dirty="0"/>
          </a:p>
        </p:txBody>
      </p:sp>
    </p:spTree>
    <p:extLst>
      <p:ext uri="{BB962C8B-B14F-4D97-AF65-F5344CB8AC3E}">
        <p14:creationId xmlns:p14="http://schemas.microsoft.com/office/powerpoint/2010/main" val="18487727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407 – Tack Coat</a:t>
            </a:r>
            <a:endParaRPr lang="en-US" dirty="0"/>
          </a:p>
        </p:txBody>
      </p:sp>
      <p:sp>
        <p:nvSpPr>
          <p:cNvPr id="3" name="Content Placeholder 2"/>
          <p:cNvSpPr>
            <a:spLocks noGrp="1"/>
          </p:cNvSpPr>
          <p:nvPr>
            <p:ph idx="1"/>
          </p:nvPr>
        </p:nvSpPr>
        <p:spPr>
          <a:xfrm>
            <a:off x="186267" y="1825625"/>
            <a:ext cx="8329083" cy="3922032"/>
          </a:xfrm>
        </p:spPr>
        <p:txBody>
          <a:bodyPr>
            <a:normAutofit lnSpcReduction="10000"/>
          </a:bodyPr>
          <a:lstStyle/>
          <a:p>
            <a:pPr marL="0" indent="0">
              <a:buNone/>
            </a:pPr>
            <a:r>
              <a:rPr lang="en-US" sz="2400" b="1" dirty="0" smtClean="0"/>
              <a:t>407.02 Materials</a:t>
            </a:r>
          </a:p>
          <a:p>
            <a:r>
              <a:rPr lang="en-US" sz="2000" dirty="0" smtClean="0"/>
              <a:t>Added 702.12 Non-Tracking Tack Coat.</a:t>
            </a:r>
            <a:endParaRPr lang="en-US" sz="2000" dirty="0"/>
          </a:p>
          <a:p>
            <a:pPr marL="0" indent="0">
              <a:buNone/>
            </a:pPr>
            <a:r>
              <a:rPr lang="en-US" sz="2400" b="1" dirty="0" smtClean="0"/>
              <a:t>407.06 Application of Asphalt Materials</a:t>
            </a:r>
          </a:p>
          <a:p>
            <a:r>
              <a:rPr lang="en-US" sz="2000" dirty="0" smtClean="0"/>
              <a:t>Removed allowance to Dilute Tack.</a:t>
            </a:r>
          </a:p>
          <a:p>
            <a:r>
              <a:rPr lang="en-US" sz="2000" dirty="0" smtClean="0"/>
              <a:t>Added Table 407.06-1</a:t>
            </a:r>
          </a:p>
          <a:p>
            <a:r>
              <a:rPr lang="en-US" sz="2000" dirty="0" smtClean="0"/>
              <a:t>Engineer will still set the rate in the field</a:t>
            </a:r>
          </a:p>
          <a:p>
            <a:pPr marL="0" indent="0">
              <a:spcBef>
                <a:spcPts val="0"/>
              </a:spcBef>
              <a:buNone/>
            </a:pPr>
            <a:r>
              <a:rPr lang="en-US" sz="2000" dirty="0" smtClean="0"/>
              <a:t>    with table as a guide for the shot rate.</a:t>
            </a:r>
          </a:p>
          <a:p>
            <a:pPr marL="0" indent="0">
              <a:buNone/>
            </a:pPr>
            <a:r>
              <a:rPr lang="en-US" sz="2400" b="1" dirty="0"/>
              <a:t>407.06 </a:t>
            </a:r>
            <a:r>
              <a:rPr lang="en-US" sz="2400" b="1" dirty="0" smtClean="0"/>
              <a:t>Basis of Payment</a:t>
            </a:r>
          </a:p>
          <a:p>
            <a:pPr>
              <a:lnSpc>
                <a:spcPct val="100000"/>
              </a:lnSpc>
              <a:spcBef>
                <a:spcPts val="900"/>
              </a:spcBef>
            </a:pPr>
            <a:r>
              <a:rPr lang="en-US" sz="2000" dirty="0" smtClean="0"/>
              <a:t>Removed pay item for Tack Coat for </a:t>
            </a:r>
          </a:p>
          <a:p>
            <a:pPr marL="0" indent="0">
              <a:lnSpc>
                <a:spcPct val="100000"/>
              </a:lnSpc>
              <a:spcBef>
                <a:spcPts val="0"/>
              </a:spcBef>
              <a:buNone/>
            </a:pPr>
            <a:r>
              <a:rPr lang="en-US" sz="2000" dirty="0" smtClean="0"/>
              <a:t>    Intermediate courses.</a:t>
            </a:r>
            <a:endParaRPr lang="en-US" sz="2000" dirty="0"/>
          </a:p>
          <a:p>
            <a:pPr marL="0" indent="0">
              <a:buNone/>
            </a:pPr>
            <a:endParaRPr lang="en-US" sz="2000" dirty="0" smtClean="0"/>
          </a:p>
        </p:txBody>
      </p:sp>
      <p:pic>
        <p:nvPicPr>
          <p:cNvPr id="4" name="Picture 3"/>
          <p:cNvPicPr>
            <a:picLocks noChangeAspect="1"/>
          </p:cNvPicPr>
          <p:nvPr/>
        </p:nvPicPr>
        <p:blipFill rotWithShape="1">
          <a:blip r:embed="rId2"/>
          <a:srcRect t="1384" b="2911"/>
          <a:stretch/>
        </p:blipFill>
        <p:spPr>
          <a:xfrm>
            <a:off x="5339398" y="2558822"/>
            <a:ext cx="3804602" cy="3323771"/>
          </a:xfrm>
          <a:prstGeom prst="rect">
            <a:avLst/>
          </a:prstGeom>
        </p:spPr>
      </p:pic>
    </p:spTree>
    <p:extLst>
      <p:ext uri="{BB962C8B-B14F-4D97-AF65-F5344CB8AC3E}">
        <p14:creationId xmlns:p14="http://schemas.microsoft.com/office/powerpoint/2010/main" val="3160257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Construction Administration</a:t>
            </a:r>
            <a:endParaRPr lang="en-US" dirty="0"/>
          </a:p>
        </p:txBody>
      </p:sp>
      <p:sp>
        <p:nvSpPr>
          <p:cNvPr id="5" name="Content Placeholder 4"/>
          <p:cNvSpPr>
            <a:spLocks noGrp="1"/>
          </p:cNvSpPr>
          <p:nvPr>
            <p:ph idx="1"/>
          </p:nvPr>
        </p:nvSpPr>
        <p:spPr>
          <a:xfrm>
            <a:off x="477672" y="1825625"/>
            <a:ext cx="8215952" cy="4351338"/>
          </a:xfrm>
        </p:spPr>
        <p:txBody>
          <a:bodyPr>
            <a:normAutofit/>
          </a:bodyPr>
          <a:lstStyle/>
          <a:p>
            <a:r>
              <a:rPr lang="en-US" dirty="0" smtClean="0"/>
              <a:t>104.02.D. Significant </a:t>
            </a:r>
            <a:r>
              <a:rPr lang="en-US" dirty="0"/>
              <a:t>Changes in Character of the </a:t>
            </a:r>
            <a:r>
              <a:rPr lang="en-US" dirty="0" smtClean="0"/>
              <a:t>Work (2)</a:t>
            </a:r>
            <a:endParaRPr lang="en-US" dirty="0"/>
          </a:p>
          <a:p>
            <a:r>
              <a:rPr lang="en-US" dirty="0" smtClean="0"/>
              <a:t>107.15 Contractor’s Responsibility for Work</a:t>
            </a:r>
          </a:p>
          <a:p>
            <a:r>
              <a:rPr lang="en-US" dirty="0" smtClean="0"/>
              <a:t>108.07 </a:t>
            </a:r>
            <a:r>
              <a:rPr lang="en-US" dirty="0"/>
              <a:t>Failure to Complete on Time</a:t>
            </a:r>
          </a:p>
          <a:p>
            <a:r>
              <a:rPr lang="en-US" dirty="0" smtClean="0"/>
              <a:t>109.05.C.9 Professional and Specialized Work</a:t>
            </a:r>
          </a:p>
          <a:p>
            <a:r>
              <a:rPr lang="en-US" dirty="0" smtClean="0"/>
              <a:t>619 Field Office</a:t>
            </a:r>
          </a:p>
          <a:p>
            <a:r>
              <a:rPr lang="en-US" dirty="0" smtClean="0"/>
              <a:t>PN 520 Fuel Price Adjustment</a:t>
            </a:r>
          </a:p>
          <a:p>
            <a:pPr marL="0" indent="0">
              <a:buNone/>
            </a:pPr>
            <a:endParaRPr lang="en-US" dirty="0"/>
          </a:p>
        </p:txBody>
      </p:sp>
    </p:spTree>
    <p:extLst>
      <p:ext uri="{BB962C8B-B14F-4D97-AF65-F5344CB8AC3E}">
        <p14:creationId xmlns:p14="http://schemas.microsoft.com/office/powerpoint/2010/main" val="7455680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421 - </a:t>
            </a:r>
            <a:r>
              <a:rPr lang="en-US" dirty="0" err="1" smtClean="0"/>
              <a:t>Microsurfacing</a:t>
            </a:r>
            <a:endParaRPr lang="en-US" dirty="0"/>
          </a:p>
        </p:txBody>
      </p:sp>
      <p:sp>
        <p:nvSpPr>
          <p:cNvPr id="3" name="Content Placeholder 2"/>
          <p:cNvSpPr>
            <a:spLocks noGrp="1"/>
          </p:cNvSpPr>
          <p:nvPr>
            <p:ph idx="1"/>
          </p:nvPr>
        </p:nvSpPr>
        <p:spPr>
          <a:xfrm>
            <a:off x="628650" y="1825625"/>
            <a:ext cx="7886700" cy="3922032"/>
          </a:xfrm>
        </p:spPr>
        <p:txBody>
          <a:bodyPr>
            <a:normAutofit fontScale="77500" lnSpcReduction="20000"/>
          </a:bodyPr>
          <a:lstStyle/>
          <a:p>
            <a:pPr marL="0" indent="0">
              <a:buNone/>
            </a:pPr>
            <a:r>
              <a:rPr lang="en-US" sz="3100" b="1" dirty="0" smtClean="0"/>
              <a:t>421.01 Description </a:t>
            </a:r>
          </a:p>
          <a:p>
            <a:r>
              <a:rPr lang="en-US" sz="2600" dirty="0" smtClean="0"/>
              <a:t>Added 2yr Warranty.</a:t>
            </a:r>
          </a:p>
          <a:p>
            <a:pPr marL="0" indent="0">
              <a:buNone/>
            </a:pPr>
            <a:r>
              <a:rPr lang="en-US" sz="3100" b="1" dirty="0"/>
              <a:t>421.04 Weather </a:t>
            </a:r>
            <a:r>
              <a:rPr lang="en-US" sz="3100" b="1" dirty="0" smtClean="0"/>
              <a:t>Limitations</a:t>
            </a:r>
          </a:p>
          <a:p>
            <a:r>
              <a:rPr lang="en-US" sz="2600" dirty="0" smtClean="0"/>
              <a:t>Atmospheric temperature modified to 45°F and rising.</a:t>
            </a:r>
          </a:p>
          <a:p>
            <a:pPr marL="0" indent="0">
              <a:buNone/>
            </a:pPr>
            <a:r>
              <a:rPr lang="en-US" sz="3100" b="1" dirty="0"/>
              <a:t>421.05 Mixing Equipment</a:t>
            </a:r>
            <a:endParaRPr lang="en-US" sz="4600" b="1" dirty="0" smtClean="0"/>
          </a:p>
          <a:p>
            <a:r>
              <a:rPr lang="en-US" sz="2600" dirty="0" smtClean="0"/>
              <a:t>Clarified Truck-mounted </a:t>
            </a:r>
            <a:r>
              <a:rPr lang="en-US" sz="2600" dirty="0"/>
              <a:t>machines </a:t>
            </a:r>
            <a:r>
              <a:rPr lang="en-US" sz="2600" dirty="0" smtClean="0"/>
              <a:t>to 15,500 </a:t>
            </a:r>
            <a:r>
              <a:rPr lang="en-US" sz="2600" dirty="0"/>
              <a:t>square </a:t>
            </a:r>
            <a:r>
              <a:rPr lang="en-US" sz="2600" dirty="0" smtClean="0"/>
              <a:t>yards </a:t>
            </a:r>
            <a:r>
              <a:rPr lang="en-US" sz="2600" dirty="0"/>
              <a:t>or where specified in the plans</a:t>
            </a:r>
            <a:r>
              <a:rPr lang="en-US" sz="2600" dirty="0" smtClean="0"/>
              <a:t>.</a:t>
            </a:r>
          </a:p>
          <a:p>
            <a:pPr marL="0" indent="0">
              <a:buNone/>
            </a:pPr>
            <a:r>
              <a:rPr lang="en-US" sz="3100" b="1" dirty="0"/>
              <a:t>421.08 Surface Preparation. </a:t>
            </a:r>
            <a:endParaRPr lang="en-US" sz="3100" b="1" dirty="0" smtClean="0"/>
          </a:p>
          <a:p>
            <a:r>
              <a:rPr lang="en-US" sz="2600" dirty="0" smtClean="0"/>
              <a:t>Remove </a:t>
            </a:r>
            <a:r>
              <a:rPr lang="en-US" sz="2600" dirty="0"/>
              <a:t>all existing pavement markings, except 740.02 (traffic paint), using </a:t>
            </a:r>
            <a:r>
              <a:rPr lang="en-US" sz="2600" dirty="0" smtClean="0"/>
              <a:t>an abrasion </a:t>
            </a:r>
            <a:r>
              <a:rPr lang="en-US" sz="2600" dirty="0"/>
              <a:t>method conforming to 641.10</a:t>
            </a:r>
            <a:r>
              <a:rPr lang="en-US" sz="2600" dirty="0" smtClean="0"/>
              <a:t>. </a:t>
            </a:r>
            <a:r>
              <a:rPr lang="en-US" sz="2600" dirty="0" smtClean="0">
                <a:solidFill>
                  <a:srgbClr val="FF0000"/>
                </a:solidFill>
              </a:rPr>
              <a:t>No longer Incidental.</a:t>
            </a:r>
            <a:endParaRPr lang="en-US" sz="2600" dirty="0">
              <a:solidFill>
                <a:srgbClr val="FF0000"/>
              </a:solidFill>
            </a:endParaRPr>
          </a:p>
          <a:p>
            <a:r>
              <a:rPr lang="en-US" sz="2600" dirty="0"/>
              <a:t>Seal visible joints and cracks longer than 2 feet (600mm) in length according </a:t>
            </a:r>
            <a:r>
              <a:rPr lang="en-US" sz="2600" dirty="0" smtClean="0"/>
              <a:t>to Item </a:t>
            </a:r>
            <a:r>
              <a:rPr lang="en-US" sz="2600" dirty="0"/>
              <a:t>423</a:t>
            </a:r>
            <a:r>
              <a:rPr lang="en-US" sz="2600" dirty="0" smtClean="0"/>
              <a:t>. </a:t>
            </a:r>
            <a:r>
              <a:rPr lang="en-US" sz="2600" dirty="0" smtClean="0">
                <a:solidFill>
                  <a:srgbClr val="FF0000"/>
                </a:solidFill>
              </a:rPr>
              <a:t>Incidental Work </a:t>
            </a:r>
            <a:endParaRPr lang="en-US" sz="2600" dirty="0">
              <a:solidFill>
                <a:srgbClr val="FF0000"/>
              </a:solidFill>
            </a:endParaRPr>
          </a:p>
        </p:txBody>
      </p:sp>
    </p:spTree>
    <p:extLst>
      <p:ext uri="{BB962C8B-B14F-4D97-AF65-F5344CB8AC3E}">
        <p14:creationId xmlns:p14="http://schemas.microsoft.com/office/powerpoint/2010/main" val="25075837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421 - </a:t>
            </a:r>
            <a:r>
              <a:rPr lang="en-US" dirty="0" err="1" smtClean="0"/>
              <a:t>Microsurfacing</a:t>
            </a:r>
            <a:endParaRPr lang="en-US" dirty="0"/>
          </a:p>
        </p:txBody>
      </p:sp>
      <p:sp>
        <p:nvSpPr>
          <p:cNvPr id="3" name="Content Placeholder 2"/>
          <p:cNvSpPr>
            <a:spLocks noGrp="1"/>
          </p:cNvSpPr>
          <p:nvPr>
            <p:ph idx="1"/>
          </p:nvPr>
        </p:nvSpPr>
        <p:spPr>
          <a:xfrm>
            <a:off x="628650" y="1825625"/>
            <a:ext cx="7886700" cy="3922032"/>
          </a:xfrm>
        </p:spPr>
        <p:txBody>
          <a:bodyPr>
            <a:normAutofit fontScale="92500" lnSpcReduction="10000"/>
          </a:bodyPr>
          <a:lstStyle/>
          <a:p>
            <a:pPr marL="0" indent="0">
              <a:buNone/>
            </a:pPr>
            <a:r>
              <a:rPr lang="en-US" sz="2600" b="1" dirty="0"/>
              <a:t>421.10 Application</a:t>
            </a:r>
            <a:r>
              <a:rPr lang="en-US" sz="2600" b="1" dirty="0" smtClean="0"/>
              <a:t>.</a:t>
            </a:r>
          </a:p>
          <a:p>
            <a:r>
              <a:rPr lang="en-US" sz="2200" dirty="0"/>
              <a:t>If a leveling course </a:t>
            </a:r>
            <a:r>
              <a:rPr lang="en-US" sz="2200" dirty="0" smtClean="0"/>
              <a:t>and </a:t>
            </a:r>
            <a:r>
              <a:rPr lang="en-US" sz="2200" dirty="0"/>
              <a:t>a surface course are specified, apply the paving </a:t>
            </a:r>
            <a:r>
              <a:rPr lang="en-US" sz="2200" dirty="0" smtClean="0"/>
              <a:t>mixture at </a:t>
            </a:r>
            <a:r>
              <a:rPr lang="en-US" sz="2200" dirty="0"/>
              <a:t>14 </a:t>
            </a:r>
            <a:r>
              <a:rPr lang="en-US" sz="2200" dirty="0" smtClean="0"/>
              <a:t>± </a:t>
            </a:r>
            <a:r>
              <a:rPr lang="en-US" sz="2200" dirty="0"/>
              <a:t>2 pounds per square </a:t>
            </a:r>
            <a:r>
              <a:rPr lang="en-US" sz="2200" dirty="0" smtClean="0"/>
              <a:t>yard for the </a:t>
            </a:r>
            <a:r>
              <a:rPr lang="en-US" sz="2200" dirty="0"/>
              <a:t>leveling course, apply the paving mixture at and 16 </a:t>
            </a:r>
            <a:r>
              <a:rPr lang="en-US" sz="2200" dirty="0" smtClean="0"/>
              <a:t>± </a:t>
            </a:r>
            <a:r>
              <a:rPr lang="en-US" sz="2200" dirty="0"/>
              <a:t>1 pounds per square </a:t>
            </a:r>
            <a:r>
              <a:rPr lang="en-US" sz="2200" dirty="0" smtClean="0"/>
              <a:t>yard for </a:t>
            </a:r>
            <a:r>
              <a:rPr lang="en-US" sz="2200" dirty="0"/>
              <a:t>the surface course. Apply the two courses at a </a:t>
            </a:r>
            <a:r>
              <a:rPr lang="en-US" sz="2200" dirty="0" smtClean="0"/>
              <a:t>minimum combined </a:t>
            </a:r>
            <a:r>
              <a:rPr lang="en-US" sz="2200" dirty="0"/>
              <a:t>rate of 30 pounds per square </a:t>
            </a:r>
            <a:r>
              <a:rPr lang="en-US" sz="2200" dirty="0" smtClean="0"/>
              <a:t>yard, </a:t>
            </a:r>
            <a:r>
              <a:rPr lang="en-US" sz="2200" dirty="0"/>
              <a:t>regardless of the </a:t>
            </a:r>
            <a:r>
              <a:rPr lang="en-US" sz="2200" dirty="0" smtClean="0"/>
              <a:t>above tolerances</a:t>
            </a:r>
            <a:r>
              <a:rPr lang="en-US" sz="2200" dirty="0"/>
              <a:t>.</a:t>
            </a:r>
          </a:p>
          <a:p>
            <a:r>
              <a:rPr lang="en-US" sz="2200" dirty="0"/>
              <a:t>If a surface course is specified and it is not placed on </a:t>
            </a:r>
            <a:r>
              <a:rPr lang="en-US" sz="2200" dirty="0" smtClean="0"/>
              <a:t>a </a:t>
            </a:r>
            <a:r>
              <a:rPr lang="en-US" sz="2200" dirty="0" err="1" smtClean="0"/>
              <a:t>Microsurfacing</a:t>
            </a:r>
            <a:r>
              <a:rPr lang="en-US" sz="2200" dirty="0" smtClean="0"/>
              <a:t> </a:t>
            </a:r>
            <a:r>
              <a:rPr lang="en-US" sz="2200" dirty="0"/>
              <a:t>Leveling Course, apply the paving mixture at a </a:t>
            </a:r>
            <a:r>
              <a:rPr lang="en-US" sz="2200" dirty="0" smtClean="0"/>
              <a:t>rate of 21 </a:t>
            </a:r>
            <a:r>
              <a:rPr lang="en-US" sz="2200" dirty="0"/>
              <a:t>to 24 pounds per </a:t>
            </a:r>
            <a:r>
              <a:rPr lang="en-US" sz="2200" dirty="0" smtClean="0"/>
              <a:t>square yard.</a:t>
            </a:r>
          </a:p>
          <a:p>
            <a:pPr marL="0" indent="0">
              <a:buNone/>
            </a:pPr>
            <a:r>
              <a:rPr lang="en-US" sz="2600" b="1" dirty="0"/>
              <a:t>421.11 Acceptance.</a:t>
            </a:r>
            <a:r>
              <a:rPr lang="en-US" sz="2400" b="1" dirty="0"/>
              <a:t> </a:t>
            </a:r>
            <a:endParaRPr lang="en-US" sz="2400" b="1" dirty="0" smtClean="0"/>
          </a:p>
          <a:p>
            <a:r>
              <a:rPr lang="en-US" sz="2200" dirty="0" smtClean="0"/>
              <a:t>Take binder sample within first hour of placement.</a:t>
            </a:r>
          </a:p>
          <a:p>
            <a:r>
              <a:rPr lang="en-US" sz="2200" dirty="0" smtClean="0"/>
              <a:t>Provide additional samples each day.</a:t>
            </a:r>
          </a:p>
        </p:txBody>
      </p:sp>
    </p:spTree>
    <p:extLst>
      <p:ext uri="{BB962C8B-B14F-4D97-AF65-F5344CB8AC3E}">
        <p14:creationId xmlns:p14="http://schemas.microsoft.com/office/powerpoint/2010/main" val="7791284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421 - </a:t>
            </a:r>
            <a:r>
              <a:rPr lang="en-US" dirty="0" err="1" smtClean="0"/>
              <a:t>Microsurfacing</a:t>
            </a:r>
            <a:endParaRPr lang="en-US" dirty="0"/>
          </a:p>
        </p:txBody>
      </p:sp>
      <p:sp>
        <p:nvSpPr>
          <p:cNvPr id="3" name="Content Placeholder 2"/>
          <p:cNvSpPr>
            <a:spLocks noGrp="1"/>
          </p:cNvSpPr>
          <p:nvPr>
            <p:ph idx="1"/>
          </p:nvPr>
        </p:nvSpPr>
        <p:spPr>
          <a:xfrm>
            <a:off x="628650" y="1825625"/>
            <a:ext cx="7886700" cy="3922032"/>
          </a:xfrm>
        </p:spPr>
        <p:txBody>
          <a:bodyPr>
            <a:normAutofit/>
          </a:bodyPr>
          <a:lstStyle/>
          <a:p>
            <a:pPr marL="0" indent="0">
              <a:buNone/>
            </a:pPr>
            <a:r>
              <a:rPr lang="en-US" sz="2400" b="1" dirty="0"/>
              <a:t>421.12 Performance Review</a:t>
            </a:r>
            <a:r>
              <a:rPr lang="en-US" sz="2400" b="1" dirty="0" smtClean="0"/>
              <a:t>.</a:t>
            </a:r>
          </a:p>
          <a:p>
            <a:r>
              <a:rPr lang="en-US" sz="2000" dirty="0" smtClean="0"/>
              <a:t>Added 2yr Warranty review criteria and conditions.</a:t>
            </a:r>
          </a:p>
          <a:p>
            <a:pPr marL="0" indent="0">
              <a:buNone/>
            </a:pPr>
            <a:r>
              <a:rPr lang="en-US" sz="2400" b="1" dirty="0" smtClean="0"/>
              <a:t>421.14 </a:t>
            </a:r>
            <a:r>
              <a:rPr lang="en-US" sz="2400" b="1" dirty="0"/>
              <a:t>Basis of Payment. </a:t>
            </a:r>
            <a:endParaRPr lang="en-US" sz="2400" b="1" dirty="0" smtClean="0"/>
          </a:p>
          <a:p>
            <a:r>
              <a:rPr lang="en-US" sz="2000" dirty="0" smtClean="0"/>
              <a:t>The </a:t>
            </a:r>
            <a:r>
              <a:rPr lang="en-US" sz="2000" dirty="0"/>
              <a:t>cost of tack coat and Item 423 </a:t>
            </a:r>
            <a:r>
              <a:rPr lang="en-US" sz="2000" dirty="0" smtClean="0"/>
              <a:t>Crack Sealing </a:t>
            </a:r>
            <a:r>
              <a:rPr lang="en-US" sz="2000" dirty="0"/>
              <a:t>is incidental to </a:t>
            </a:r>
            <a:r>
              <a:rPr lang="en-US" sz="2000" dirty="0" err="1"/>
              <a:t>Microsurfacing</a:t>
            </a:r>
            <a:r>
              <a:rPr lang="en-US" sz="2000" dirty="0"/>
              <a:t>.</a:t>
            </a:r>
          </a:p>
          <a:p>
            <a:r>
              <a:rPr lang="en-US" sz="2000" dirty="0" smtClean="0"/>
              <a:t>Payment for pavement marking removals under </a:t>
            </a:r>
            <a:r>
              <a:rPr lang="en-US" sz="2000" dirty="0"/>
              <a:t>Items 643, 644, 645, 646, 647, and 648 as specified. </a:t>
            </a:r>
            <a:endParaRPr lang="en-US" sz="2000" dirty="0" smtClean="0"/>
          </a:p>
        </p:txBody>
      </p:sp>
    </p:spTree>
    <p:extLst>
      <p:ext uri="{BB962C8B-B14F-4D97-AF65-F5344CB8AC3E}">
        <p14:creationId xmlns:p14="http://schemas.microsoft.com/office/powerpoint/2010/main" val="2615920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422 – Chip Seal</a:t>
            </a:r>
            <a:endParaRPr lang="en-US" dirty="0"/>
          </a:p>
        </p:txBody>
      </p:sp>
      <p:sp>
        <p:nvSpPr>
          <p:cNvPr id="3" name="Content Placeholder 2"/>
          <p:cNvSpPr>
            <a:spLocks noGrp="1"/>
          </p:cNvSpPr>
          <p:nvPr>
            <p:ph idx="1"/>
          </p:nvPr>
        </p:nvSpPr>
        <p:spPr>
          <a:xfrm>
            <a:off x="628650" y="1825625"/>
            <a:ext cx="7886700" cy="3922032"/>
          </a:xfrm>
        </p:spPr>
        <p:txBody>
          <a:bodyPr>
            <a:normAutofit fontScale="70000" lnSpcReduction="20000"/>
          </a:bodyPr>
          <a:lstStyle/>
          <a:p>
            <a:pPr marL="0" indent="0">
              <a:buNone/>
            </a:pPr>
            <a:r>
              <a:rPr lang="en-US" sz="3400" b="1" dirty="0" smtClean="0"/>
              <a:t>422.01 Description </a:t>
            </a:r>
          </a:p>
          <a:p>
            <a:r>
              <a:rPr lang="en-US" sz="2900" dirty="0" smtClean="0"/>
              <a:t>Added 2yr Warranty.</a:t>
            </a:r>
          </a:p>
          <a:p>
            <a:pPr marL="0" indent="0">
              <a:buNone/>
            </a:pPr>
            <a:r>
              <a:rPr lang="en-US" sz="3400" b="1" dirty="0" smtClean="0"/>
              <a:t>422.02 Materials</a:t>
            </a:r>
          </a:p>
          <a:p>
            <a:r>
              <a:rPr lang="en-US" sz="2900" dirty="0" smtClean="0"/>
              <a:t>Removed RS2 and ADT limits.</a:t>
            </a:r>
          </a:p>
          <a:p>
            <a:r>
              <a:rPr lang="en-US" sz="2900" dirty="0" smtClean="0"/>
              <a:t>Added Type B Gradation.</a:t>
            </a:r>
          </a:p>
          <a:p>
            <a:pPr marL="0" indent="0">
              <a:buNone/>
            </a:pPr>
            <a:r>
              <a:rPr lang="en-US" sz="3400" b="1" dirty="0"/>
              <a:t>422.03 Equipment</a:t>
            </a:r>
            <a:r>
              <a:rPr lang="en-US" sz="3400" b="1" dirty="0" smtClean="0"/>
              <a:t>.</a:t>
            </a:r>
          </a:p>
          <a:p>
            <a:r>
              <a:rPr lang="en-US" sz="2900" dirty="0" smtClean="0"/>
              <a:t>Clarified Roller requirements.</a:t>
            </a:r>
            <a:endParaRPr lang="en-US" sz="5100" dirty="0" smtClean="0"/>
          </a:p>
          <a:p>
            <a:pPr marL="0" indent="0">
              <a:buNone/>
            </a:pPr>
            <a:r>
              <a:rPr lang="en-US" sz="3400" b="1" dirty="0" smtClean="0"/>
              <a:t>422.04 </a:t>
            </a:r>
            <a:r>
              <a:rPr lang="en-US" sz="3400" b="1" dirty="0"/>
              <a:t>Weather </a:t>
            </a:r>
            <a:r>
              <a:rPr lang="en-US" sz="3400" b="1" dirty="0" smtClean="0"/>
              <a:t>Limitations</a:t>
            </a:r>
          </a:p>
          <a:p>
            <a:r>
              <a:rPr lang="en-US" sz="2900" dirty="0" smtClean="0"/>
              <a:t>Pavement </a:t>
            </a:r>
            <a:r>
              <a:rPr lang="en-US" sz="2900" dirty="0"/>
              <a:t>temperature </a:t>
            </a:r>
            <a:r>
              <a:rPr lang="en-US" sz="2900" dirty="0" smtClean="0"/>
              <a:t>60°F to 140°F </a:t>
            </a:r>
          </a:p>
          <a:p>
            <a:r>
              <a:rPr lang="en-US" sz="2900" dirty="0" smtClean="0"/>
              <a:t>Atmospheric temperature 70°F minimum.</a:t>
            </a:r>
          </a:p>
          <a:p>
            <a:r>
              <a:rPr lang="en-US" sz="2900" dirty="0" smtClean="0"/>
              <a:t>Moved cutoff date to September 15</a:t>
            </a:r>
            <a:r>
              <a:rPr lang="en-US" sz="2900" baseline="30000" dirty="0" smtClean="0"/>
              <a:t>th</a:t>
            </a:r>
            <a:r>
              <a:rPr lang="en-US" sz="2900" dirty="0" smtClean="0"/>
              <a:t>.</a:t>
            </a:r>
          </a:p>
        </p:txBody>
      </p:sp>
    </p:spTree>
    <p:extLst>
      <p:ext uri="{BB962C8B-B14F-4D97-AF65-F5344CB8AC3E}">
        <p14:creationId xmlns:p14="http://schemas.microsoft.com/office/powerpoint/2010/main" val="9043444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422 – Chip Seal</a:t>
            </a:r>
            <a:endParaRPr lang="en-US" dirty="0"/>
          </a:p>
        </p:txBody>
      </p:sp>
      <p:sp>
        <p:nvSpPr>
          <p:cNvPr id="3" name="Content Placeholder 2"/>
          <p:cNvSpPr>
            <a:spLocks noGrp="1"/>
          </p:cNvSpPr>
          <p:nvPr>
            <p:ph idx="1"/>
          </p:nvPr>
        </p:nvSpPr>
        <p:spPr>
          <a:xfrm>
            <a:off x="628650" y="1825625"/>
            <a:ext cx="7886700" cy="3922032"/>
          </a:xfrm>
        </p:spPr>
        <p:txBody>
          <a:bodyPr>
            <a:normAutofit fontScale="92500" lnSpcReduction="10000"/>
          </a:bodyPr>
          <a:lstStyle/>
          <a:p>
            <a:pPr marL="0" indent="0">
              <a:buNone/>
            </a:pPr>
            <a:r>
              <a:rPr lang="en-US" sz="2600" b="1" dirty="0"/>
              <a:t>422.05 Test Strip. </a:t>
            </a:r>
            <a:endParaRPr lang="en-US" sz="2600" b="1" dirty="0" smtClean="0"/>
          </a:p>
          <a:p>
            <a:r>
              <a:rPr lang="en-US" sz="2200" dirty="0" smtClean="0"/>
              <a:t>2/3 Embedment required for cover aggregate.</a:t>
            </a:r>
          </a:p>
          <a:p>
            <a:r>
              <a:rPr lang="en-US" sz="2200" dirty="0" smtClean="0"/>
              <a:t>Added target rates for Type B Gradation.</a:t>
            </a:r>
          </a:p>
          <a:p>
            <a:r>
              <a:rPr lang="en-US" sz="2200" dirty="0" smtClean="0"/>
              <a:t>Added allowance for JMF Adjustment.</a:t>
            </a:r>
            <a:endParaRPr lang="en-US" sz="2400" dirty="0" smtClean="0"/>
          </a:p>
          <a:p>
            <a:pPr marL="0" indent="0">
              <a:buNone/>
            </a:pPr>
            <a:r>
              <a:rPr lang="en-US" sz="2600" b="1" dirty="0"/>
              <a:t>422.07 Binder Application</a:t>
            </a:r>
            <a:r>
              <a:rPr lang="en-US" sz="2600" b="1" dirty="0" smtClean="0"/>
              <a:t>.</a:t>
            </a:r>
          </a:p>
          <a:p>
            <a:r>
              <a:rPr lang="en-US" sz="2200" dirty="0" smtClean="0"/>
              <a:t>Added requirement for triple lap coverage</a:t>
            </a:r>
          </a:p>
          <a:p>
            <a:pPr marL="0" indent="0">
              <a:buNone/>
            </a:pPr>
            <a:r>
              <a:rPr lang="en-US" sz="2600" b="1" dirty="0"/>
              <a:t>422.09 Construction Operation</a:t>
            </a:r>
            <a:r>
              <a:rPr lang="en-US" sz="2600" b="1" dirty="0" smtClean="0"/>
              <a:t>.</a:t>
            </a:r>
          </a:p>
          <a:p>
            <a:r>
              <a:rPr lang="en-US" sz="2200" dirty="0" smtClean="0"/>
              <a:t>Added requirements for pickup sweepers in curbed areas.</a:t>
            </a:r>
          </a:p>
          <a:p>
            <a:pPr marL="0" indent="0">
              <a:buNone/>
            </a:pPr>
            <a:r>
              <a:rPr lang="en-US" sz="2600" b="1" dirty="0"/>
              <a:t>422.10 Quality </a:t>
            </a:r>
            <a:r>
              <a:rPr lang="en-US" sz="2600" b="1" dirty="0" smtClean="0"/>
              <a:t>Control</a:t>
            </a:r>
          </a:p>
          <a:p>
            <a:r>
              <a:rPr lang="en-US" sz="2200" dirty="0" smtClean="0"/>
              <a:t>Contractor to provide daily aggregate split sample to ODOT.</a:t>
            </a:r>
          </a:p>
        </p:txBody>
      </p:sp>
    </p:spTree>
    <p:extLst>
      <p:ext uri="{BB962C8B-B14F-4D97-AF65-F5344CB8AC3E}">
        <p14:creationId xmlns:p14="http://schemas.microsoft.com/office/powerpoint/2010/main" val="35251975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422 – Chip Seal</a:t>
            </a:r>
            <a:endParaRPr lang="en-US" dirty="0"/>
          </a:p>
        </p:txBody>
      </p:sp>
      <p:sp>
        <p:nvSpPr>
          <p:cNvPr id="3" name="Content Placeholder 2"/>
          <p:cNvSpPr>
            <a:spLocks noGrp="1"/>
          </p:cNvSpPr>
          <p:nvPr>
            <p:ph idx="1"/>
          </p:nvPr>
        </p:nvSpPr>
        <p:spPr>
          <a:xfrm>
            <a:off x="628650" y="1825625"/>
            <a:ext cx="7886700" cy="3922032"/>
          </a:xfrm>
        </p:spPr>
        <p:txBody>
          <a:bodyPr>
            <a:normAutofit/>
          </a:bodyPr>
          <a:lstStyle/>
          <a:p>
            <a:pPr marL="0" indent="0">
              <a:buNone/>
            </a:pPr>
            <a:r>
              <a:rPr lang="en-US" sz="2400" b="1" dirty="0" smtClean="0"/>
              <a:t>422.12 </a:t>
            </a:r>
            <a:r>
              <a:rPr lang="en-US" sz="2400" b="1" dirty="0"/>
              <a:t>Performance Review</a:t>
            </a:r>
            <a:r>
              <a:rPr lang="en-US" sz="2400" b="1" dirty="0" smtClean="0"/>
              <a:t>.</a:t>
            </a:r>
          </a:p>
          <a:p>
            <a:r>
              <a:rPr lang="en-US" sz="2000" dirty="0" smtClean="0"/>
              <a:t>Added 2yr Warranty review criteria and conditions.</a:t>
            </a:r>
          </a:p>
          <a:p>
            <a:r>
              <a:rPr lang="en-US" sz="2000" dirty="0" smtClean="0"/>
              <a:t>Current projects will be waiving warranty requirements by Plan Note.</a:t>
            </a:r>
          </a:p>
          <a:p>
            <a:pPr marL="0" indent="0">
              <a:buNone/>
            </a:pPr>
            <a:r>
              <a:rPr lang="en-US" sz="2400" b="1" dirty="0" smtClean="0"/>
              <a:t>422.14 </a:t>
            </a:r>
            <a:r>
              <a:rPr lang="en-US" sz="2400" b="1" dirty="0"/>
              <a:t>Basis of Payment. </a:t>
            </a:r>
            <a:endParaRPr lang="en-US" sz="2400" b="1" dirty="0" smtClean="0"/>
          </a:p>
          <a:p>
            <a:r>
              <a:rPr lang="en-US" sz="2000" dirty="0" smtClean="0"/>
              <a:t>Payment for pavement marking removals under </a:t>
            </a:r>
            <a:r>
              <a:rPr lang="en-US" sz="2000" dirty="0"/>
              <a:t>Items 643, 644, 645, 646, 647, and 648 as specified. </a:t>
            </a:r>
            <a:endParaRPr lang="en-US" sz="2000" dirty="0" smtClean="0"/>
          </a:p>
        </p:txBody>
      </p:sp>
    </p:spTree>
    <p:extLst>
      <p:ext uri="{BB962C8B-B14F-4D97-AF65-F5344CB8AC3E}">
        <p14:creationId xmlns:p14="http://schemas.microsoft.com/office/powerpoint/2010/main" val="42265703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441 – Asphalt Concrete</a:t>
            </a:r>
            <a:endParaRPr lang="en-US" dirty="0"/>
          </a:p>
        </p:txBody>
      </p:sp>
      <p:sp>
        <p:nvSpPr>
          <p:cNvPr id="3" name="Content Placeholder 2"/>
          <p:cNvSpPr>
            <a:spLocks noGrp="1"/>
          </p:cNvSpPr>
          <p:nvPr>
            <p:ph idx="1"/>
          </p:nvPr>
        </p:nvSpPr>
        <p:spPr>
          <a:xfrm>
            <a:off x="628650" y="1825625"/>
            <a:ext cx="7886700" cy="3922032"/>
          </a:xfrm>
        </p:spPr>
        <p:txBody>
          <a:bodyPr>
            <a:normAutofit lnSpcReduction="10000"/>
          </a:bodyPr>
          <a:lstStyle/>
          <a:p>
            <a:pPr marL="0" indent="0">
              <a:buNone/>
            </a:pPr>
            <a:r>
              <a:rPr lang="en-US" sz="2400" b="1" dirty="0"/>
              <a:t>441.02 Composition</a:t>
            </a:r>
            <a:r>
              <a:rPr lang="en-US" sz="2400" b="1" dirty="0" smtClean="0"/>
              <a:t>.</a:t>
            </a:r>
          </a:p>
          <a:p>
            <a:r>
              <a:rPr lang="en-US" sz="2000" dirty="0" smtClean="0"/>
              <a:t>Removed Light / Medium / Heavy Traffic Designations.</a:t>
            </a:r>
          </a:p>
          <a:p>
            <a:r>
              <a:rPr lang="en-US" sz="2000" dirty="0" smtClean="0"/>
              <a:t>441 will be used for medium traffic criteria. </a:t>
            </a:r>
          </a:p>
          <a:p>
            <a:r>
              <a:rPr lang="en-US" sz="2000" dirty="0" smtClean="0"/>
              <a:t>Light designs were moved to SS823.</a:t>
            </a:r>
          </a:p>
          <a:p>
            <a:pPr marL="0" indent="0">
              <a:buNone/>
            </a:pPr>
            <a:r>
              <a:rPr lang="en-US" sz="2400" b="1" dirty="0" smtClean="0"/>
              <a:t>441.13 </a:t>
            </a:r>
            <a:r>
              <a:rPr lang="en-US" sz="2400" b="1" dirty="0"/>
              <a:t>Acceptance</a:t>
            </a:r>
            <a:r>
              <a:rPr lang="en-US" sz="2400" dirty="0"/>
              <a:t>. </a:t>
            </a:r>
            <a:endParaRPr lang="en-US" sz="2400" dirty="0" smtClean="0"/>
          </a:p>
          <a:p>
            <a:pPr marL="0" indent="0">
              <a:buNone/>
            </a:pPr>
            <a:r>
              <a:rPr lang="en-US" sz="2000" dirty="0" smtClean="0"/>
              <a:t>The </a:t>
            </a:r>
            <a:r>
              <a:rPr lang="en-US" sz="2000" dirty="0"/>
              <a:t>Department will base acceptance of the asphalt </a:t>
            </a:r>
            <a:r>
              <a:rPr lang="en-US" sz="2000" dirty="0" smtClean="0"/>
              <a:t>concrete mix </a:t>
            </a:r>
            <a:r>
              <a:rPr lang="en-US" sz="2000" dirty="0"/>
              <a:t>on the item specified in the Contract item description. (i.e., Item 446, Item 448).</a:t>
            </a:r>
            <a:endParaRPr lang="en-US" sz="2000" b="1" dirty="0" smtClean="0"/>
          </a:p>
          <a:p>
            <a:pPr marL="0" indent="0">
              <a:buNone/>
            </a:pPr>
            <a:r>
              <a:rPr lang="en-US" sz="2400" b="1" dirty="0" smtClean="0"/>
              <a:t>441.14 </a:t>
            </a:r>
            <a:r>
              <a:rPr lang="en-US" sz="2400" b="1" dirty="0"/>
              <a:t>Basis of </a:t>
            </a:r>
            <a:r>
              <a:rPr lang="en-US" sz="2400" b="1" dirty="0" smtClean="0"/>
              <a:t>Payment</a:t>
            </a:r>
            <a:r>
              <a:rPr lang="en-US" sz="2400" dirty="0" smtClean="0"/>
              <a:t>.</a:t>
            </a:r>
          </a:p>
          <a:p>
            <a:r>
              <a:rPr lang="en-US" sz="2000" dirty="0" smtClean="0"/>
              <a:t>Added Pay Items with (446/448) reference for acceptance method.</a:t>
            </a:r>
          </a:p>
          <a:p>
            <a:r>
              <a:rPr lang="en-US" sz="2000" dirty="0" smtClean="0"/>
              <a:t>Added Pay Item for Anti-Segregation Equipment.</a:t>
            </a:r>
          </a:p>
        </p:txBody>
      </p:sp>
    </p:spTree>
    <p:extLst>
      <p:ext uri="{BB962C8B-B14F-4D97-AF65-F5344CB8AC3E}">
        <p14:creationId xmlns:p14="http://schemas.microsoft.com/office/powerpoint/2010/main" val="4118103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442 – </a:t>
            </a:r>
            <a:r>
              <a:rPr lang="en-US" dirty="0" err="1" smtClean="0"/>
              <a:t>Superpave</a:t>
            </a:r>
            <a:r>
              <a:rPr lang="en-US" dirty="0" smtClean="0"/>
              <a:t> Asphalt Concrete</a:t>
            </a:r>
            <a:endParaRPr lang="en-US" dirty="0"/>
          </a:p>
        </p:txBody>
      </p:sp>
      <p:sp>
        <p:nvSpPr>
          <p:cNvPr id="3" name="Content Placeholder 2"/>
          <p:cNvSpPr>
            <a:spLocks noGrp="1"/>
          </p:cNvSpPr>
          <p:nvPr>
            <p:ph idx="1"/>
          </p:nvPr>
        </p:nvSpPr>
        <p:spPr>
          <a:xfrm>
            <a:off x="628650" y="1825625"/>
            <a:ext cx="7886700" cy="3922032"/>
          </a:xfrm>
        </p:spPr>
        <p:txBody>
          <a:bodyPr>
            <a:normAutofit/>
          </a:bodyPr>
          <a:lstStyle/>
          <a:p>
            <a:pPr marL="0" indent="0">
              <a:buNone/>
            </a:pPr>
            <a:r>
              <a:rPr lang="en-US" sz="2400" b="1" dirty="0" smtClean="0"/>
              <a:t>Department will use 442 for all Heavy Traffic applications.</a:t>
            </a:r>
          </a:p>
          <a:p>
            <a:pPr marL="0" indent="0">
              <a:buNone/>
            </a:pPr>
            <a:r>
              <a:rPr lang="en-US" sz="2400" b="1" dirty="0" smtClean="0"/>
              <a:t>442.08 </a:t>
            </a:r>
            <a:r>
              <a:rPr lang="en-US" sz="2400" b="1" dirty="0"/>
              <a:t>Basis of </a:t>
            </a:r>
            <a:r>
              <a:rPr lang="en-US" sz="2400" b="1" dirty="0" smtClean="0"/>
              <a:t>Payment</a:t>
            </a:r>
            <a:r>
              <a:rPr lang="en-US" sz="2400" dirty="0" smtClean="0"/>
              <a:t>.</a:t>
            </a:r>
          </a:p>
          <a:p>
            <a:r>
              <a:rPr lang="en-US" sz="2000" dirty="0" smtClean="0"/>
              <a:t>Added Pay Item for Anti-Segregation Equipment.</a:t>
            </a:r>
          </a:p>
        </p:txBody>
      </p:sp>
    </p:spTree>
    <p:extLst>
      <p:ext uri="{BB962C8B-B14F-4D97-AF65-F5344CB8AC3E}">
        <p14:creationId xmlns:p14="http://schemas.microsoft.com/office/powerpoint/2010/main" val="33214928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450 - Rigid Pavement</a:t>
            </a:r>
            <a:endParaRPr lang="en-US" dirty="0"/>
          </a:p>
        </p:txBody>
      </p:sp>
      <p:sp>
        <p:nvSpPr>
          <p:cNvPr id="3" name="Content Placeholder 2"/>
          <p:cNvSpPr>
            <a:spLocks noGrp="1"/>
          </p:cNvSpPr>
          <p:nvPr>
            <p:ph idx="1"/>
          </p:nvPr>
        </p:nvSpPr>
        <p:spPr>
          <a:xfrm>
            <a:off x="628650" y="1690689"/>
            <a:ext cx="8115300" cy="4194175"/>
          </a:xfrm>
        </p:spPr>
        <p:txBody>
          <a:bodyPr>
            <a:normAutofit lnSpcReduction="10000"/>
          </a:bodyPr>
          <a:lstStyle/>
          <a:p>
            <a:pPr marL="0" indent="0">
              <a:buNone/>
            </a:pPr>
            <a:r>
              <a:rPr lang="en-US" sz="2400" b="1" dirty="0" smtClean="0"/>
              <a:t>451.02 (452) – Materials</a:t>
            </a:r>
          </a:p>
          <a:p>
            <a:r>
              <a:rPr lang="en-US" sz="2000" dirty="0" smtClean="0"/>
              <a:t>Removed QCFS</a:t>
            </a:r>
          </a:p>
          <a:p>
            <a:pPr marL="0" indent="0">
              <a:buNone/>
            </a:pPr>
            <a:r>
              <a:rPr lang="en-US" sz="2400" b="1" dirty="0" smtClean="0"/>
              <a:t>451.04 </a:t>
            </a:r>
            <a:r>
              <a:rPr lang="en-US" sz="2400" b="1" dirty="0"/>
              <a:t>(452) – </a:t>
            </a:r>
            <a:r>
              <a:rPr lang="en-US" sz="2400" b="1" dirty="0" smtClean="0"/>
              <a:t>Equipment</a:t>
            </a:r>
            <a:endParaRPr lang="en-US" sz="2400" b="1" dirty="0"/>
          </a:p>
          <a:p>
            <a:r>
              <a:rPr lang="en-US" sz="2000" dirty="0" smtClean="0"/>
              <a:t>Added language prohibiting segregation of the material including air.</a:t>
            </a:r>
          </a:p>
          <a:p>
            <a:r>
              <a:rPr lang="en-US" sz="2000" dirty="0" smtClean="0"/>
              <a:t>Vibration reports mandatory daily submission.</a:t>
            </a:r>
          </a:p>
          <a:p>
            <a:pPr marL="0" indent="0">
              <a:buNone/>
            </a:pPr>
            <a:r>
              <a:rPr lang="en-US" sz="2400" b="1" dirty="0" smtClean="0"/>
              <a:t>451.17 (452) – Pavement Repairs before Dept. Acceptance</a:t>
            </a:r>
          </a:p>
          <a:p>
            <a:r>
              <a:rPr lang="en-US" sz="2000" dirty="0" smtClean="0"/>
              <a:t>Modified </a:t>
            </a:r>
            <a:r>
              <a:rPr lang="en-US" sz="2000" dirty="0"/>
              <a:t>pavement </a:t>
            </a:r>
            <a:r>
              <a:rPr lang="en-US" sz="2000" dirty="0" smtClean="0"/>
              <a:t>repairs before department acceptance.</a:t>
            </a:r>
          </a:p>
          <a:p>
            <a:r>
              <a:rPr lang="en-US" sz="2000" dirty="0" smtClean="0"/>
              <a:t>Repair plan must be submitted and approved before correction.</a:t>
            </a:r>
          </a:p>
          <a:p>
            <a:pPr marL="0" indent="0">
              <a:buNone/>
            </a:pPr>
            <a:r>
              <a:rPr lang="en-US" sz="2400" b="1" dirty="0" smtClean="0"/>
              <a:t>455.04.F </a:t>
            </a:r>
            <a:r>
              <a:rPr lang="en-US" sz="2400" b="1" dirty="0"/>
              <a:t>– </a:t>
            </a:r>
            <a:r>
              <a:rPr lang="en-US" sz="2400" b="1" dirty="0" smtClean="0"/>
              <a:t>Construction Process Requirements</a:t>
            </a:r>
          </a:p>
          <a:p>
            <a:r>
              <a:rPr lang="en-US" sz="2000" dirty="0" smtClean="0"/>
              <a:t>Added tie bar placement and in-place air check monitoring requirements.</a:t>
            </a:r>
          </a:p>
          <a:p>
            <a:endParaRPr lang="en-US" dirty="0" smtClean="0"/>
          </a:p>
          <a:p>
            <a:endParaRPr lang="en-US" dirty="0" smtClean="0"/>
          </a:p>
          <a:p>
            <a:endParaRPr lang="en-US" dirty="0"/>
          </a:p>
        </p:txBody>
      </p:sp>
    </p:spTree>
    <p:extLst>
      <p:ext uri="{BB962C8B-B14F-4D97-AF65-F5344CB8AC3E}">
        <p14:creationId xmlns:p14="http://schemas.microsoft.com/office/powerpoint/2010/main" val="35749219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802" y="904775"/>
            <a:ext cx="7772400" cy="3115327"/>
          </a:xfrm>
        </p:spPr>
        <p:txBody>
          <a:bodyPr>
            <a:normAutofit fontScale="90000"/>
          </a:bodyPr>
          <a:lstStyle/>
          <a:p>
            <a:r>
              <a:rPr lang="en-US" dirty="0" smtClean="0"/>
              <a:t/>
            </a:r>
            <a:br>
              <a:rPr lang="en-US" dirty="0" smtClean="0"/>
            </a:br>
            <a:r>
              <a:rPr lang="en-US" dirty="0"/>
              <a:t/>
            </a:r>
            <a:br>
              <a:rPr lang="en-US" dirty="0"/>
            </a:br>
            <a:r>
              <a:rPr lang="en-US" sz="5300" dirty="0" smtClean="0"/>
              <a:t>Construction - Structures</a:t>
            </a:r>
            <a:r>
              <a:rPr lang="en-US" sz="5300" dirty="0"/>
              <a:t/>
            </a:r>
            <a:br>
              <a:rPr lang="en-US" sz="5300" dirty="0"/>
            </a:br>
            <a:r>
              <a:rPr lang="en-US" sz="5300" dirty="0" smtClean="0"/>
              <a:t>Jim Welter, </a:t>
            </a:r>
            <a:r>
              <a:rPr lang="en-US" sz="5300" dirty="0"/>
              <a:t>P.E.</a:t>
            </a:r>
            <a:br>
              <a:rPr lang="en-US" sz="5300" dirty="0"/>
            </a:br>
            <a:endParaRPr lang="en-US" sz="5300" dirty="0"/>
          </a:p>
        </p:txBody>
      </p:sp>
    </p:spTree>
    <p:extLst>
      <p:ext uri="{BB962C8B-B14F-4D97-AF65-F5344CB8AC3E}">
        <p14:creationId xmlns:p14="http://schemas.microsoft.com/office/powerpoint/2010/main" val="614958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104.02.D. Significant </a:t>
            </a:r>
            <a:r>
              <a:rPr lang="en-US" dirty="0"/>
              <a:t>Changes in Character of the </a:t>
            </a:r>
            <a:r>
              <a:rPr lang="en-US" dirty="0" smtClean="0"/>
              <a:t>Work</a:t>
            </a:r>
            <a:endParaRPr lang="en-US" dirty="0"/>
          </a:p>
        </p:txBody>
      </p:sp>
      <p:sp>
        <p:nvSpPr>
          <p:cNvPr id="3" name="Content Placeholder 2"/>
          <p:cNvSpPr>
            <a:spLocks noGrp="1"/>
          </p:cNvSpPr>
          <p:nvPr>
            <p:ph idx="1"/>
          </p:nvPr>
        </p:nvSpPr>
        <p:spPr>
          <a:xfrm>
            <a:off x="628650" y="1690689"/>
            <a:ext cx="7886700" cy="4351338"/>
          </a:xfrm>
        </p:spPr>
        <p:txBody>
          <a:bodyPr>
            <a:normAutofit fontScale="92500" lnSpcReduction="10000"/>
          </a:bodyPr>
          <a:lstStyle/>
          <a:p>
            <a:r>
              <a:rPr lang="en-US" dirty="0" smtClean="0"/>
              <a:t>Minimum change order amount increased from $400 to $800</a:t>
            </a:r>
          </a:p>
          <a:p>
            <a:r>
              <a:rPr lang="en-US" dirty="0"/>
              <a:t>If the increase in quantity of any unit price Contract Item exceeds 25 percent of the estimated quantity, and the total of all adjustments for all Contract Items is more than $</a:t>
            </a:r>
            <a:r>
              <a:rPr lang="en-US" u="sng" dirty="0"/>
              <a:t>8</a:t>
            </a:r>
            <a:r>
              <a:rPr lang="en-US" strike="sngStrike" dirty="0"/>
              <a:t>4</a:t>
            </a:r>
            <a:r>
              <a:rPr lang="en-US" dirty="0"/>
              <a:t>00, then after a final determination of final quantities according to 109.12.C, the Engineer will adjust the unit prices for the Contract Items exceeding 25 percent of the estimated quantity</a:t>
            </a:r>
            <a:r>
              <a:rPr lang="en-US" u="sng" dirty="0"/>
              <a:t>.  The factor obtained from Table 104.02-3 is only applied to the quantity exceeding 125% of the estimated quantity. </a:t>
            </a:r>
            <a:r>
              <a:rPr lang="en-US" strike="sngStrike" dirty="0"/>
              <a:t> by multiplying the bid unit price by the factor obtained from Table </a:t>
            </a:r>
            <a:r>
              <a:rPr lang="en-US" strike="sngStrike" dirty="0" smtClean="0"/>
              <a:t>104.02-3</a:t>
            </a:r>
            <a:endParaRPr lang="en-US" dirty="0" smtClean="0"/>
          </a:p>
          <a:p>
            <a:endParaRPr lang="en-US" dirty="0"/>
          </a:p>
        </p:txBody>
      </p:sp>
    </p:spTree>
    <p:extLst>
      <p:ext uri="{BB962C8B-B14F-4D97-AF65-F5344CB8AC3E}">
        <p14:creationId xmlns:p14="http://schemas.microsoft.com/office/powerpoint/2010/main" val="5832762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945573" y="613789"/>
            <a:ext cx="7574972" cy="461665"/>
          </a:xfrm>
          <a:prstGeom prst="rect">
            <a:avLst/>
          </a:prstGeom>
          <a:noFill/>
        </p:spPr>
        <p:txBody>
          <a:bodyPr wrap="square" rtlCol="0">
            <a:spAutoFit/>
          </a:bodyPr>
          <a:lstStyle/>
          <a:p>
            <a:pPr algn="ctr"/>
            <a:r>
              <a:rPr lang="en-US" sz="2400" b="1" dirty="0" smtClean="0"/>
              <a:t>Structures Specifications Updates for 2016 C&amp;MS</a:t>
            </a:r>
            <a:endParaRPr lang="en-US" sz="2400" b="1" dirty="0"/>
          </a:p>
        </p:txBody>
      </p:sp>
      <p:sp>
        <p:nvSpPr>
          <p:cNvPr id="4" name="Slide Number Placeholder 3"/>
          <p:cNvSpPr>
            <a:spLocks noGrp="1"/>
          </p:cNvSpPr>
          <p:nvPr>
            <p:ph type="sldNum" sz="quarter" idx="12"/>
          </p:nvPr>
        </p:nvSpPr>
        <p:spPr/>
        <p:txBody>
          <a:bodyPr/>
          <a:lstStyle/>
          <a:p>
            <a:fld id="{AD8C8519-60B3-410D-AFF8-A318D03036E9}" type="slidenum">
              <a:rPr lang="en-US" smtClean="0"/>
              <a:t>40</a:t>
            </a:fld>
            <a:endParaRPr lang="en-US"/>
          </a:p>
        </p:txBody>
      </p:sp>
      <p:sp>
        <p:nvSpPr>
          <p:cNvPr id="5" name="TextBox 4"/>
          <p:cNvSpPr txBox="1"/>
          <p:nvPr/>
        </p:nvSpPr>
        <p:spPr>
          <a:xfrm>
            <a:off x="945572" y="1392382"/>
            <a:ext cx="7169727" cy="677108"/>
          </a:xfrm>
          <a:prstGeom prst="rect">
            <a:avLst/>
          </a:prstGeom>
          <a:noFill/>
        </p:spPr>
        <p:txBody>
          <a:bodyPr wrap="square" rtlCol="0">
            <a:spAutoFit/>
          </a:bodyPr>
          <a:lstStyle/>
          <a:p>
            <a:r>
              <a:rPr lang="en-US" sz="2000" b="1" dirty="0" smtClean="0"/>
              <a:t>501.04 Shop Drawings </a:t>
            </a:r>
            <a:r>
              <a:rPr lang="en-US" sz="2000" dirty="0" smtClean="0"/>
              <a:t>and </a:t>
            </a:r>
            <a:r>
              <a:rPr lang="en-US" sz="2000" b="1" dirty="0" smtClean="0"/>
              <a:t>501.05 Submittal of Working Drawings</a:t>
            </a:r>
          </a:p>
          <a:p>
            <a:r>
              <a:rPr lang="en-US" dirty="0" smtClean="0"/>
              <a:t> </a:t>
            </a:r>
            <a:endParaRPr lang="en-US" dirty="0"/>
          </a:p>
        </p:txBody>
      </p:sp>
      <p:sp>
        <p:nvSpPr>
          <p:cNvPr id="6" name="TextBox 5"/>
          <p:cNvSpPr txBox="1"/>
          <p:nvPr/>
        </p:nvSpPr>
        <p:spPr>
          <a:xfrm>
            <a:off x="1163782" y="1832296"/>
            <a:ext cx="7138553"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Now require competent individuals to prepare and check each page of the submittals,</a:t>
            </a:r>
          </a:p>
          <a:p>
            <a:endParaRPr lang="en-US" dirty="0"/>
          </a:p>
          <a:p>
            <a:pPr marL="285750" indent="-285750">
              <a:buFont typeface="Arial" panose="020B0604020202020204" pitchFamily="34" charset="0"/>
              <a:buChar char="•"/>
            </a:pPr>
            <a:r>
              <a:rPr lang="en-US" dirty="0" smtClean="0"/>
              <a:t>Ohio Registered P.E. signs, seals and dates the cover sheet or submittal letter confirming submittal meets the intent of the plans. </a:t>
            </a:r>
          </a:p>
          <a:p>
            <a:endParaRPr lang="en-US" dirty="0"/>
          </a:p>
          <a:p>
            <a:endParaRPr lang="en-US" dirty="0"/>
          </a:p>
        </p:txBody>
      </p:sp>
      <p:pic>
        <p:nvPicPr>
          <p:cNvPr id="18" name="Picture 17"/>
          <p:cNvPicPr>
            <a:picLocks noChangeAspect="1"/>
          </p:cNvPicPr>
          <p:nvPr/>
        </p:nvPicPr>
        <p:blipFill rotWithShape="1">
          <a:blip r:embed="rId4" cstate="screen">
            <a:extLst>
              <a:ext uri="{28A0092B-C50C-407E-A947-70E740481C1C}">
                <a14:useLocalDpi xmlns:a14="http://schemas.microsoft.com/office/drawing/2010/main"/>
              </a:ext>
            </a:extLst>
          </a:blip>
          <a:srcRect b="3035"/>
          <a:stretch/>
        </p:blipFill>
        <p:spPr>
          <a:xfrm>
            <a:off x="4821382" y="3626427"/>
            <a:ext cx="3491345" cy="2084417"/>
          </a:xfrm>
          <a:prstGeom prst="rect">
            <a:avLst/>
          </a:prstGeom>
        </p:spPr>
      </p:pic>
    </p:spTree>
    <p:extLst>
      <p:ext uri="{BB962C8B-B14F-4D97-AF65-F5344CB8AC3E}">
        <p14:creationId xmlns:p14="http://schemas.microsoft.com/office/powerpoint/2010/main" val="27637062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600" y="-70284"/>
            <a:ext cx="9144000" cy="6858000"/>
          </a:xfrm>
          <a:prstGeom prst="rect">
            <a:avLst/>
          </a:prstGeom>
        </p:spPr>
      </p:pic>
      <p:sp>
        <p:nvSpPr>
          <p:cNvPr id="2" name="TextBox 1"/>
          <p:cNvSpPr txBox="1"/>
          <p:nvPr/>
        </p:nvSpPr>
        <p:spPr>
          <a:xfrm>
            <a:off x="945573" y="613789"/>
            <a:ext cx="7574972" cy="461665"/>
          </a:xfrm>
          <a:prstGeom prst="rect">
            <a:avLst/>
          </a:prstGeom>
          <a:noFill/>
        </p:spPr>
        <p:txBody>
          <a:bodyPr wrap="square" rtlCol="0">
            <a:spAutoFit/>
          </a:bodyPr>
          <a:lstStyle/>
          <a:p>
            <a:pPr algn="ctr"/>
            <a:r>
              <a:rPr lang="en-US" sz="2400" b="1" dirty="0" smtClean="0"/>
              <a:t>Structures Specifications Updates for 2016 C&amp;MS</a:t>
            </a:r>
            <a:endParaRPr lang="en-US" sz="2400" b="1" dirty="0"/>
          </a:p>
        </p:txBody>
      </p:sp>
      <p:sp>
        <p:nvSpPr>
          <p:cNvPr id="4" name="Slide Number Placeholder 3"/>
          <p:cNvSpPr>
            <a:spLocks noGrp="1"/>
          </p:cNvSpPr>
          <p:nvPr>
            <p:ph type="sldNum" sz="quarter" idx="12"/>
          </p:nvPr>
        </p:nvSpPr>
        <p:spPr/>
        <p:txBody>
          <a:bodyPr/>
          <a:lstStyle/>
          <a:p>
            <a:fld id="{AD8C8519-60B3-410D-AFF8-A318D03036E9}" type="slidenum">
              <a:rPr lang="en-US" smtClean="0"/>
              <a:t>41</a:t>
            </a:fld>
            <a:endParaRPr lang="en-US"/>
          </a:p>
        </p:txBody>
      </p:sp>
      <p:sp>
        <p:nvSpPr>
          <p:cNvPr id="5" name="TextBox 4"/>
          <p:cNvSpPr txBox="1"/>
          <p:nvPr/>
        </p:nvSpPr>
        <p:spPr>
          <a:xfrm>
            <a:off x="945572" y="1392382"/>
            <a:ext cx="7169727" cy="677108"/>
          </a:xfrm>
          <a:prstGeom prst="rect">
            <a:avLst/>
          </a:prstGeom>
          <a:noFill/>
        </p:spPr>
        <p:txBody>
          <a:bodyPr wrap="square" rtlCol="0">
            <a:spAutoFit/>
          </a:bodyPr>
          <a:lstStyle/>
          <a:p>
            <a:r>
              <a:rPr lang="en-US" sz="2000" b="1" dirty="0" smtClean="0"/>
              <a:t>501.05 Submittal of Working Drawings</a:t>
            </a:r>
          </a:p>
          <a:p>
            <a:r>
              <a:rPr lang="en-US" dirty="0" smtClean="0"/>
              <a:t> </a:t>
            </a:r>
            <a:endParaRPr lang="en-US" dirty="0"/>
          </a:p>
        </p:txBody>
      </p:sp>
      <p:sp>
        <p:nvSpPr>
          <p:cNvPr id="6" name="TextBox 5"/>
          <p:cNvSpPr txBox="1"/>
          <p:nvPr/>
        </p:nvSpPr>
        <p:spPr>
          <a:xfrm>
            <a:off x="414867" y="1772457"/>
            <a:ext cx="8568266"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Contractor must submit Working Drawings for the Demolition of the following</a:t>
            </a:r>
            <a:r>
              <a:rPr lang="en-US" dirty="0">
                <a:solidFill>
                  <a:prstClr val="black"/>
                </a:solidFill>
              </a:rPr>
              <a:t> </a:t>
            </a:r>
            <a:r>
              <a:rPr lang="en-US" dirty="0" smtClean="0">
                <a:solidFill>
                  <a:prstClr val="black"/>
                </a:solidFill>
              </a:rPr>
              <a:t>(</a:t>
            </a:r>
            <a:r>
              <a:rPr lang="en-US" dirty="0">
                <a:solidFill>
                  <a:prstClr val="black"/>
                </a:solidFill>
              </a:rPr>
              <a:t>either in their entirety or portions thereof) </a:t>
            </a:r>
            <a:r>
              <a:rPr lang="en-US" dirty="0" smtClean="0"/>
              <a:t>:</a:t>
            </a:r>
          </a:p>
          <a:p>
            <a:pPr marL="1200150" lvl="2" indent="-285750">
              <a:buFont typeface="Wingdings" panose="05000000000000000000" pitchFamily="2" charset="2"/>
              <a:buChar char="§"/>
            </a:pPr>
            <a:r>
              <a:rPr lang="en-US" dirty="0" smtClean="0"/>
              <a:t>Bridges,</a:t>
            </a:r>
          </a:p>
          <a:p>
            <a:pPr marL="1200150" lvl="2" indent="-285750">
              <a:buFont typeface="Wingdings" panose="05000000000000000000" pitchFamily="2" charset="2"/>
              <a:buChar char="§"/>
            </a:pPr>
            <a:r>
              <a:rPr lang="en-US" dirty="0" smtClean="0"/>
              <a:t>Culverts with 8 feet or more of fill,</a:t>
            </a:r>
          </a:p>
          <a:p>
            <a:pPr marL="1200150" lvl="2" indent="-285750">
              <a:buFont typeface="Wingdings" panose="05000000000000000000" pitchFamily="2" charset="2"/>
              <a:buChar char="§"/>
            </a:pPr>
            <a:r>
              <a:rPr lang="en-US" dirty="0" smtClean="0"/>
              <a:t>Walls with 8 feet or more of fill.</a:t>
            </a:r>
          </a:p>
          <a:p>
            <a:pPr marL="285750" indent="-285750">
              <a:buFont typeface="Arial" panose="020B0604020202020204" pitchFamily="34" charset="0"/>
              <a:buChar char="•"/>
            </a:pPr>
            <a:r>
              <a:rPr lang="en-US" dirty="0" smtClean="0"/>
              <a:t>Provide method and sequence of removal operations.</a:t>
            </a:r>
          </a:p>
          <a:p>
            <a:pPr marL="285750" indent="-285750">
              <a:buFont typeface="Arial" panose="020B0604020202020204" pitchFamily="34" charset="0"/>
              <a:buChar char="•"/>
            </a:pPr>
            <a:r>
              <a:rPr lang="en-US" dirty="0" smtClean="0"/>
              <a:t>Include type and location of equipment.</a:t>
            </a:r>
          </a:p>
          <a:p>
            <a:endParaRPr lang="en-US" dirty="0"/>
          </a:p>
          <a:p>
            <a:endParaRPr lang="en-US" dirty="0"/>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91667" y="3596829"/>
            <a:ext cx="3759200" cy="2208605"/>
          </a:xfrm>
          <a:prstGeom prst="rect">
            <a:avLst/>
          </a:prstGeom>
        </p:spPr>
      </p:pic>
    </p:spTree>
    <p:extLst>
      <p:ext uri="{BB962C8B-B14F-4D97-AF65-F5344CB8AC3E}">
        <p14:creationId xmlns:p14="http://schemas.microsoft.com/office/powerpoint/2010/main" val="18726245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1017"/>
            <a:ext cx="9144000" cy="6858000"/>
          </a:xfrm>
          <a:prstGeom prst="rect">
            <a:avLst/>
          </a:prstGeom>
        </p:spPr>
      </p:pic>
      <p:sp>
        <p:nvSpPr>
          <p:cNvPr id="2" name="TextBox 1"/>
          <p:cNvSpPr txBox="1"/>
          <p:nvPr/>
        </p:nvSpPr>
        <p:spPr>
          <a:xfrm>
            <a:off x="945573" y="613789"/>
            <a:ext cx="7574972" cy="461665"/>
          </a:xfrm>
          <a:prstGeom prst="rect">
            <a:avLst/>
          </a:prstGeom>
          <a:noFill/>
        </p:spPr>
        <p:txBody>
          <a:bodyPr wrap="square" rtlCol="0">
            <a:spAutoFit/>
          </a:bodyPr>
          <a:lstStyle/>
          <a:p>
            <a:pPr algn="ctr"/>
            <a:r>
              <a:rPr lang="en-US" sz="2400" b="1" dirty="0" smtClean="0"/>
              <a:t>Structures Specifications Updates for 2016 C&amp;MS</a:t>
            </a:r>
            <a:endParaRPr lang="en-US" sz="2400" b="1" dirty="0"/>
          </a:p>
        </p:txBody>
      </p:sp>
      <p:sp>
        <p:nvSpPr>
          <p:cNvPr id="4" name="Slide Number Placeholder 3"/>
          <p:cNvSpPr>
            <a:spLocks noGrp="1"/>
          </p:cNvSpPr>
          <p:nvPr>
            <p:ph type="sldNum" sz="quarter" idx="12"/>
          </p:nvPr>
        </p:nvSpPr>
        <p:spPr/>
        <p:txBody>
          <a:bodyPr/>
          <a:lstStyle/>
          <a:p>
            <a:fld id="{AD8C8519-60B3-410D-AFF8-A318D03036E9}" type="slidenum">
              <a:rPr lang="en-US" smtClean="0"/>
              <a:t>42</a:t>
            </a:fld>
            <a:endParaRPr lang="en-US"/>
          </a:p>
        </p:txBody>
      </p:sp>
      <p:sp>
        <p:nvSpPr>
          <p:cNvPr id="5" name="TextBox 4"/>
          <p:cNvSpPr txBox="1"/>
          <p:nvPr/>
        </p:nvSpPr>
        <p:spPr>
          <a:xfrm>
            <a:off x="945573" y="1098507"/>
            <a:ext cx="7169727" cy="677108"/>
          </a:xfrm>
          <a:prstGeom prst="rect">
            <a:avLst/>
          </a:prstGeom>
          <a:noFill/>
        </p:spPr>
        <p:txBody>
          <a:bodyPr wrap="square" rtlCol="0">
            <a:spAutoFit/>
          </a:bodyPr>
          <a:lstStyle/>
          <a:p>
            <a:r>
              <a:rPr lang="en-US" sz="2000" b="1" dirty="0" smtClean="0"/>
              <a:t>507.09 Splices for Piling</a:t>
            </a:r>
          </a:p>
          <a:p>
            <a:r>
              <a:rPr lang="en-US" dirty="0" smtClean="0"/>
              <a:t> </a:t>
            </a:r>
            <a:endParaRPr lang="en-US" dirty="0"/>
          </a:p>
        </p:txBody>
      </p:sp>
      <p:sp>
        <p:nvSpPr>
          <p:cNvPr id="6" name="TextBox 5"/>
          <p:cNvSpPr txBox="1"/>
          <p:nvPr/>
        </p:nvSpPr>
        <p:spPr>
          <a:xfrm>
            <a:off x="1144618" y="1569791"/>
            <a:ext cx="7341176" cy="2072362"/>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dirty="0" smtClean="0"/>
              <a:t>Contractor now required to use </a:t>
            </a:r>
            <a:r>
              <a:rPr lang="en-US" dirty="0">
                <a:latin typeface="Calibri" panose="020F0502020204030204" pitchFamily="34" charset="0"/>
                <a:ea typeface="Calibri" panose="020F0502020204030204" pitchFamily="34" charset="0"/>
                <a:cs typeface="Times New Roman" panose="02020603050405020304" pitchFamily="18" charset="0"/>
              </a:rPr>
              <a:t>full penetration butt welds to splice steel pile casings according to AWS D1.1 and structural shapes according to AWS D1.5 .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100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Non-destructive </a:t>
            </a:r>
            <a:r>
              <a:rPr lang="en-US" dirty="0">
                <a:latin typeface="Calibri" panose="020F0502020204030204" pitchFamily="34" charset="0"/>
                <a:ea typeface="Calibri" panose="020F0502020204030204" pitchFamily="34" charset="0"/>
                <a:cs typeface="Times New Roman" panose="02020603050405020304" pitchFamily="18" charset="0"/>
              </a:rPr>
              <a:t>testing is not required.</a:t>
            </a:r>
            <a:r>
              <a:rPr lang="en-US" dirty="0"/>
              <a:t> </a:t>
            </a:r>
          </a:p>
          <a:p>
            <a:pPr marL="285750" lvl="0" indent="-285750">
              <a:buFont typeface="Arial" panose="020B0604020202020204" pitchFamily="34" charset="0"/>
              <a:buChar char="•"/>
            </a:pPr>
            <a:r>
              <a:rPr lang="en-US" dirty="0" smtClean="0"/>
              <a:t>Now required </a:t>
            </a:r>
            <a:r>
              <a:rPr lang="en-US" dirty="0"/>
              <a:t>to use certified welders for both tube and H piling. </a:t>
            </a:r>
          </a:p>
          <a:p>
            <a:endParaRPr lang="en-US" dirty="0"/>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1801" y="3742267"/>
            <a:ext cx="2867114" cy="1968421"/>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25946" y="3742268"/>
            <a:ext cx="2578521" cy="1968420"/>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70831" y="3742268"/>
            <a:ext cx="2536102" cy="1968420"/>
          </a:xfrm>
          <a:prstGeom prst="rect">
            <a:avLst/>
          </a:prstGeom>
        </p:spPr>
      </p:pic>
    </p:spTree>
    <p:extLst>
      <p:ext uri="{BB962C8B-B14F-4D97-AF65-F5344CB8AC3E}">
        <p14:creationId xmlns:p14="http://schemas.microsoft.com/office/powerpoint/2010/main" val="5443514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1017"/>
            <a:ext cx="9144000" cy="6858000"/>
          </a:xfrm>
          <a:prstGeom prst="rect">
            <a:avLst/>
          </a:prstGeom>
        </p:spPr>
      </p:pic>
      <p:sp>
        <p:nvSpPr>
          <p:cNvPr id="2" name="TextBox 1"/>
          <p:cNvSpPr txBox="1"/>
          <p:nvPr/>
        </p:nvSpPr>
        <p:spPr>
          <a:xfrm>
            <a:off x="945573" y="613789"/>
            <a:ext cx="7574972" cy="461665"/>
          </a:xfrm>
          <a:prstGeom prst="rect">
            <a:avLst/>
          </a:prstGeom>
          <a:noFill/>
        </p:spPr>
        <p:txBody>
          <a:bodyPr wrap="square" rtlCol="0">
            <a:spAutoFit/>
          </a:bodyPr>
          <a:lstStyle/>
          <a:p>
            <a:pPr algn="ctr"/>
            <a:r>
              <a:rPr lang="en-US" sz="2400" b="1" dirty="0" smtClean="0"/>
              <a:t>Structures Specifications Updates for 2016 C&amp;MS</a:t>
            </a:r>
            <a:endParaRPr lang="en-US" sz="2400" b="1" dirty="0"/>
          </a:p>
        </p:txBody>
      </p:sp>
      <p:sp>
        <p:nvSpPr>
          <p:cNvPr id="4" name="Slide Number Placeholder 3"/>
          <p:cNvSpPr>
            <a:spLocks noGrp="1"/>
          </p:cNvSpPr>
          <p:nvPr>
            <p:ph type="sldNum" sz="quarter" idx="12"/>
          </p:nvPr>
        </p:nvSpPr>
        <p:spPr/>
        <p:txBody>
          <a:bodyPr/>
          <a:lstStyle/>
          <a:p>
            <a:fld id="{AD8C8519-60B3-410D-AFF8-A318D03036E9}" type="slidenum">
              <a:rPr lang="en-US" smtClean="0"/>
              <a:t>43</a:t>
            </a:fld>
            <a:endParaRPr lang="en-US"/>
          </a:p>
        </p:txBody>
      </p:sp>
      <p:sp>
        <p:nvSpPr>
          <p:cNvPr id="5" name="TextBox 4"/>
          <p:cNvSpPr txBox="1"/>
          <p:nvPr/>
        </p:nvSpPr>
        <p:spPr>
          <a:xfrm>
            <a:off x="987136" y="1159949"/>
            <a:ext cx="7169727" cy="677108"/>
          </a:xfrm>
          <a:prstGeom prst="rect">
            <a:avLst/>
          </a:prstGeom>
          <a:noFill/>
        </p:spPr>
        <p:txBody>
          <a:bodyPr wrap="square" rtlCol="0">
            <a:spAutoFit/>
          </a:bodyPr>
          <a:lstStyle/>
          <a:p>
            <a:r>
              <a:rPr lang="en-US" sz="2000" b="1" dirty="0" smtClean="0"/>
              <a:t>509.04 Method of Placing</a:t>
            </a:r>
          </a:p>
          <a:p>
            <a:r>
              <a:rPr lang="en-US" dirty="0" smtClean="0"/>
              <a:t> </a:t>
            </a:r>
            <a:endParaRPr lang="en-US" dirty="0"/>
          </a:p>
        </p:txBody>
      </p:sp>
      <p:sp>
        <p:nvSpPr>
          <p:cNvPr id="6" name="TextBox 5"/>
          <p:cNvSpPr txBox="1"/>
          <p:nvPr/>
        </p:nvSpPr>
        <p:spPr>
          <a:xfrm>
            <a:off x="584202" y="1579271"/>
            <a:ext cx="7709668" cy="2031325"/>
          </a:xfrm>
          <a:prstGeom prst="rect">
            <a:avLst/>
          </a:prstGeom>
          <a:noFill/>
        </p:spPr>
        <p:txBody>
          <a:bodyPr wrap="square" rtlCol="0">
            <a:spAutoFit/>
          </a:bodyPr>
          <a:lstStyle/>
          <a:p>
            <a:pPr marL="285750" indent="-285750">
              <a:buFont typeface="Wingdings" panose="05000000000000000000" pitchFamily="2" charset="2"/>
              <a:buChar char="§"/>
            </a:pPr>
            <a:r>
              <a:rPr lang="en-US" dirty="0"/>
              <a:t>Deck reinforcement </a:t>
            </a:r>
            <a:r>
              <a:rPr lang="en-US" dirty="0" smtClean="0"/>
              <a:t>needs to be </a:t>
            </a:r>
            <a:r>
              <a:rPr lang="en-US" dirty="0"/>
              <a:t>placed &amp; tied properly, </a:t>
            </a:r>
            <a:endParaRPr lang="en-US" dirty="0" smtClean="0"/>
          </a:p>
          <a:p>
            <a:pPr marL="742950" lvl="1" indent="-285750">
              <a:buFont typeface="Arial" panose="020B0604020202020204" pitchFamily="34" charset="0"/>
              <a:buChar char="•"/>
            </a:pPr>
            <a:r>
              <a:rPr lang="en-US" dirty="0" smtClean="0"/>
              <a:t>(</a:t>
            </a:r>
            <a:r>
              <a:rPr lang="en-US" dirty="0"/>
              <a:t>1 ½” to 1 ¾”clearance to bottom concrete of </a:t>
            </a:r>
            <a:r>
              <a:rPr lang="en-US" dirty="0" smtClean="0"/>
              <a:t>deck,</a:t>
            </a:r>
          </a:p>
          <a:p>
            <a:pPr marL="742950" lvl="1" indent="-285750">
              <a:buFont typeface="Arial" panose="020B0604020202020204" pitchFamily="34" charset="0"/>
              <a:buChar char="•"/>
            </a:pPr>
            <a:r>
              <a:rPr lang="en-US" dirty="0" smtClean="0"/>
              <a:t>2  </a:t>
            </a:r>
            <a:r>
              <a:rPr lang="en-US" dirty="0"/>
              <a:t>¼”  to </a:t>
            </a:r>
            <a:r>
              <a:rPr lang="en-US" dirty="0" smtClean="0"/>
              <a:t>3 ¼” </a:t>
            </a:r>
            <a:r>
              <a:rPr lang="en-US" dirty="0"/>
              <a:t>clearance to top concrete of deck</a:t>
            </a:r>
            <a:r>
              <a:rPr lang="en-US" dirty="0" smtClean="0"/>
              <a:t>),</a:t>
            </a:r>
          </a:p>
          <a:p>
            <a:pPr marL="742950" lvl="1" indent="-285750">
              <a:buFont typeface="Arial" panose="020B0604020202020204" pitchFamily="34" charset="0"/>
              <a:buChar char="•"/>
            </a:pPr>
            <a:r>
              <a:rPr lang="en-US" dirty="0" smtClean="0"/>
              <a:t>is </a:t>
            </a:r>
            <a:r>
              <a:rPr lang="en-US" dirty="0"/>
              <a:t>stable when walked </a:t>
            </a:r>
            <a:r>
              <a:rPr lang="en-US" dirty="0" smtClean="0"/>
              <a:t>on,</a:t>
            </a:r>
          </a:p>
          <a:p>
            <a:pPr marL="742950" lvl="1" indent="-285750">
              <a:buFont typeface="Arial" panose="020B0604020202020204" pitchFamily="34" charset="0"/>
              <a:buChar char="•"/>
            </a:pPr>
            <a:r>
              <a:rPr lang="en-US" dirty="0" smtClean="0"/>
              <a:t>is </a:t>
            </a:r>
            <a:r>
              <a:rPr lang="en-US" dirty="0"/>
              <a:t>free of mud &amp; </a:t>
            </a:r>
            <a:r>
              <a:rPr lang="en-US" dirty="0" smtClean="0"/>
              <a:t>grease,</a:t>
            </a:r>
          </a:p>
          <a:p>
            <a:pPr marL="742950" lvl="1" indent="-285750">
              <a:buFont typeface="Arial" panose="020B0604020202020204" pitchFamily="34" charset="0"/>
              <a:buChar char="•"/>
            </a:pPr>
            <a:r>
              <a:rPr lang="en-US" dirty="0" smtClean="0"/>
              <a:t>the </a:t>
            </a:r>
            <a:r>
              <a:rPr lang="en-US" dirty="0"/>
              <a:t>epoxy coating has not been scratched.</a:t>
            </a:r>
          </a:p>
          <a:p>
            <a:pPr marL="285750" indent="-285750">
              <a:buFont typeface="Wingdings" panose="05000000000000000000" pitchFamily="2" charset="2"/>
              <a:buChar char="§"/>
            </a:pPr>
            <a:r>
              <a:rPr lang="en-US" dirty="0" smtClean="0"/>
              <a:t>Document </a:t>
            </a:r>
            <a:r>
              <a:rPr lang="en-US" dirty="0"/>
              <a:t>dry run of the finishing </a:t>
            </a:r>
            <a:r>
              <a:rPr lang="en-US" dirty="0" smtClean="0"/>
              <a:t>machine.</a:t>
            </a:r>
            <a:endParaRPr lang="en-US" dirty="0"/>
          </a:p>
        </p:txBody>
      </p:sp>
      <p:pic>
        <p:nvPicPr>
          <p:cNvPr id="7" name="Picture 6"/>
          <p:cNvPicPr>
            <a:picLocks noChangeAspect="1"/>
          </p:cNvPicPr>
          <p:nvPr/>
        </p:nvPicPr>
        <p:blipFill>
          <a:blip r:embed="rId4"/>
          <a:stretch>
            <a:fillRect/>
          </a:stretch>
        </p:blipFill>
        <p:spPr>
          <a:xfrm>
            <a:off x="719667" y="3779976"/>
            <a:ext cx="3468698" cy="2081305"/>
          </a:xfrm>
          <a:prstGeom prst="rect">
            <a:avLst/>
          </a:prstGeom>
        </p:spPr>
      </p:pic>
      <p:pic>
        <p:nvPicPr>
          <p:cNvPr id="12" name="Picture 11"/>
          <p:cNvPicPr>
            <a:picLocks noChangeAspect="1"/>
          </p:cNvPicPr>
          <p:nvPr/>
        </p:nvPicPr>
        <p:blipFill>
          <a:blip r:embed="rId5"/>
          <a:stretch>
            <a:fillRect/>
          </a:stretch>
        </p:blipFill>
        <p:spPr>
          <a:xfrm>
            <a:off x="5785658" y="3022600"/>
            <a:ext cx="2960791" cy="2910702"/>
          </a:xfrm>
          <a:prstGeom prst="rect">
            <a:avLst/>
          </a:prstGeom>
        </p:spPr>
      </p:pic>
    </p:spTree>
    <p:extLst>
      <p:ext uri="{BB962C8B-B14F-4D97-AF65-F5344CB8AC3E}">
        <p14:creationId xmlns:p14="http://schemas.microsoft.com/office/powerpoint/2010/main" val="5158701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3051"/>
            <a:ext cx="9144000" cy="6858000"/>
          </a:xfrm>
          <a:prstGeom prst="rect">
            <a:avLst/>
          </a:prstGeom>
        </p:spPr>
      </p:pic>
      <p:sp>
        <p:nvSpPr>
          <p:cNvPr id="2" name="TextBox 1"/>
          <p:cNvSpPr txBox="1"/>
          <p:nvPr/>
        </p:nvSpPr>
        <p:spPr>
          <a:xfrm>
            <a:off x="940378" y="303417"/>
            <a:ext cx="7574972" cy="461665"/>
          </a:xfrm>
          <a:prstGeom prst="rect">
            <a:avLst/>
          </a:prstGeom>
          <a:noFill/>
        </p:spPr>
        <p:txBody>
          <a:bodyPr wrap="square" rtlCol="0">
            <a:spAutoFit/>
          </a:bodyPr>
          <a:lstStyle/>
          <a:p>
            <a:pPr algn="ctr"/>
            <a:r>
              <a:rPr lang="en-US" sz="2400" b="1" dirty="0" smtClean="0"/>
              <a:t>Structures Specifications Updates for 2016 C&amp;MS</a:t>
            </a:r>
            <a:endParaRPr lang="en-US" sz="2400" b="1" dirty="0"/>
          </a:p>
        </p:txBody>
      </p:sp>
      <p:sp>
        <p:nvSpPr>
          <p:cNvPr id="4" name="Slide Number Placeholder 3"/>
          <p:cNvSpPr>
            <a:spLocks noGrp="1"/>
          </p:cNvSpPr>
          <p:nvPr>
            <p:ph type="sldNum" sz="quarter" idx="12"/>
          </p:nvPr>
        </p:nvSpPr>
        <p:spPr/>
        <p:txBody>
          <a:bodyPr/>
          <a:lstStyle/>
          <a:p>
            <a:fld id="{AD8C8519-60B3-410D-AFF8-A318D03036E9}" type="slidenum">
              <a:rPr lang="en-US" smtClean="0"/>
              <a:t>44</a:t>
            </a:fld>
            <a:endParaRPr lang="en-US"/>
          </a:p>
        </p:txBody>
      </p:sp>
      <p:sp>
        <p:nvSpPr>
          <p:cNvPr id="5" name="TextBox 4"/>
          <p:cNvSpPr txBox="1"/>
          <p:nvPr/>
        </p:nvSpPr>
        <p:spPr>
          <a:xfrm>
            <a:off x="342900" y="911432"/>
            <a:ext cx="8458200" cy="400110"/>
          </a:xfrm>
          <a:prstGeom prst="rect">
            <a:avLst/>
          </a:prstGeom>
          <a:noFill/>
        </p:spPr>
        <p:txBody>
          <a:bodyPr wrap="square" rtlCol="0">
            <a:spAutoFit/>
          </a:bodyPr>
          <a:lstStyle/>
          <a:p>
            <a:r>
              <a:rPr lang="en-US" sz="2000" b="1" dirty="0" smtClean="0"/>
              <a:t>511.07 Placing Concrete and 515.18 </a:t>
            </a:r>
            <a:r>
              <a:rPr lang="en-US" sz="2000" b="1" dirty="0" err="1" smtClean="0"/>
              <a:t>Prestressed</a:t>
            </a:r>
            <a:r>
              <a:rPr lang="en-US" sz="2000" b="1" dirty="0" smtClean="0"/>
              <a:t> Member Acceptance &amp; Repair</a:t>
            </a:r>
            <a:endParaRPr lang="en-US" sz="2000" dirty="0"/>
          </a:p>
        </p:txBody>
      </p:sp>
      <p:sp>
        <p:nvSpPr>
          <p:cNvPr id="6" name="TextBox 5"/>
          <p:cNvSpPr txBox="1"/>
          <p:nvPr/>
        </p:nvSpPr>
        <p:spPr>
          <a:xfrm>
            <a:off x="327043" y="1408683"/>
            <a:ext cx="83058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Unless </a:t>
            </a:r>
            <a:r>
              <a:rPr lang="en-US" dirty="0"/>
              <a:t>otherwise noted, the proposed beam seat elevations shown in the plans for </a:t>
            </a:r>
            <a:r>
              <a:rPr lang="en-US" dirty="0" err="1"/>
              <a:t>prestressed</a:t>
            </a:r>
            <a:r>
              <a:rPr lang="en-US" dirty="0"/>
              <a:t> beam superstructures are based on the design </a:t>
            </a:r>
            <a:r>
              <a:rPr lang="en-US" dirty="0" err="1"/>
              <a:t>midspan</a:t>
            </a:r>
            <a:r>
              <a:rPr lang="en-US" dirty="0"/>
              <a:t> camber for </a:t>
            </a:r>
            <a:r>
              <a:rPr lang="en-US" dirty="0" err="1"/>
              <a:t>prestressed</a:t>
            </a:r>
            <a:r>
              <a:rPr lang="en-US" dirty="0"/>
              <a:t> beams which are 30 days old (D30). </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Adjust </a:t>
            </a:r>
            <a:r>
              <a:rPr lang="en-US" dirty="0"/>
              <a:t>each beam seat elevation using measured </a:t>
            </a:r>
            <a:r>
              <a:rPr lang="en-US" dirty="0" err="1"/>
              <a:t>midspan</a:t>
            </a:r>
            <a:r>
              <a:rPr lang="en-US" dirty="0"/>
              <a:t> camber data provided by the fabricator if available</a:t>
            </a:r>
            <a:r>
              <a:rPr lang="en-US" dirty="0" smtClean="0"/>
              <a:t>.</a:t>
            </a:r>
          </a:p>
          <a:p>
            <a:endParaRPr lang="en-US" dirty="0"/>
          </a:p>
        </p:txBody>
      </p:sp>
      <p:pic>
        <p:nvPicPr>
          <p:cNvPr id="8" name="Picture 7"/>
          <p:cNvPicPr>
            <a:picLocks noChangeAspect="1"/>
          </p:cNvPicPr>
          <p:nvPr/>
        </p:nvPicPr>
        <p:blipFill>
          <a:blip r:embed="rId4"/>
          <a:stretch>
            <a:fillRect/>
          </a:stretch>
        </p:blipFill>
        <p:spPr>
          <a:xfrm>
            <a:off x="211667" y="3268133"/>
            <a:ext cx="4264043" cy="2475962"/>
          </a:xfrm>
          <a:prstGeom prst="rect">
            <a:avLst/>
          </a:prstGeom>
        </p:spPr>
      </p:pic>
      <p:pic>
        <p:nvPicPr>
          <p:cNvPr id="10" name="Picture 9"/>
          <p:cNvPicPr>
            <a:picLocks noChangeAspect="1"/>
          </p:cNvPicPr>
          <p:nvPr/>
        </p:nvPicPr>
        <p:blipFill>
          <a:blip r:embed="rId5"/>
          <a:stretch>
            <a:fillRect/>
          </a:stretch>
        </p:blipFill>
        <p:spPr>
          <a:xfrm>
            <a:off x="4802753" y="3268133"/>
            <a:ext cx="3994114" cy="2475961"/>
          </a:xfrm>
          <a:prstGeom prst="rect">
            <a:avLst/>
          </a:prstGeom>
        </p:spPr>
      </p:pic>
    </p:spTree>
    <p:extLst>
      <p:ext uri="{BB962C8B-B14F-4D97-AF65-F5344CB8AC3E}">
        <p14:creationId xmlns:p14="http://schemas.microsoft.com/office/powerpoint/2010/main" val="21811199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7989"/>
            <a:ext cx="9144000" cy="6858000"/>
          </a:xfrm>
          <a:prstGeom prst="rect">
            <a:avLst/>
          </a:prstGeom>
        </p:spPr>
      </p:pic>
      <p:sp>
        <p:nvSpPr>
          <p:cNvPr id="2" name="TextBox 1"/>
          <p:cNvSpPr txBox="1"/>
          <p:nvPr/>
        </p:nvSpPr>
        <p:spPr>
          <a:xfrm>
            <a:off x="940378" y="225545"/>
            <a:ext cx="7574972" cy="461665"/>
          </a:xfrm>
          <a:prstGeom prst="rect">
            <a:avLst/>
          </a:prstGeom>
          <a:noFill/>
        </p:spPr>
        <p:txBody>
          <a:bodyPr wrap="square" rtlCol="0">
            <a:spAutoFit/>
          </a:bodyPr>
          <a:lstStyle/>
          <a:p>
            <a:pPr algn="ctr"/>
            <a:r>
              <a:rPr lang="en-US" sz="2400" b="1" dirty="0" smtClean="0"/>
              <a:t>Structures Specifications Updates for 2016 C&amp;MS</a:t>
            </a:r>
            <a:endParaRPr lang="en-US" sz="2400" b="1" dirty="0"/>
          </a:p>
        </p:txBody>
      </p:sp>
      <p:sp>
        <p:nvSpPr>
          <p:cNvPr id="4" name="Slide Number Placeholder 3"/>
          <p:cNvSpPr>
            <a:spLocks noGrp="1"/>
          </p:cNvSpPr>
          <p:nvPr>
            <p:ph type="sldNum" sz="quarter" idx="12"/>
          </p:nvPr>
        </p:nvSpPr>
        <p:spPr/>
        <p:txBody>
          <a:bodyPr/>
          <a:lstStyle/>
          <a:p>
            <a:fld id="{AD8C8519-60B3-410D-AFF8-A318D03036E9}" type="slidenum">
              <a:rPr lang="en-US" smtClean="0"/>
              <a:t>45</a:t>
            </a:fld>
            <a:endParaRPr lang="en-US"/>
          </a:p>
        </p:txBody>
      </p:sp>
      <p:sp>
        <p:nvSpPr>
          <p:cNvPr id="5" name="TextBox 4"/>
          <p:cNvSpPr txBox="1"/>
          <p:nvPr/>
        </p:nvSpPr>
        <p:spPr>
          <a:xfrm>
            <a:off x="312768" y="804545"/>
            <a:ext cx="8299217" cy="400110"/>
          </a:xfrm>
          <a:prstGeom prst="rect">
            <a:avLst/>
          </a:prstGeom>
          <a:noFill/>
        </p:spPr>
        <p:txBody>
          <a:bodyPr wrap="square" rtlCol="0">
            <a:spAutoFit/>
          </a:bodyPr>
          <a:lstStyle/>
          <a:p>
            <a:r>
              <a:rPr lang="en-US" sz="2000" b="1" dirty="0" smtClean="0"/>
              <a:t>455.03  Structure Quality Control Requirements &amp; 511.07 Placing Concrete</a:t>
            </a:r>
            <a:endParaRPr lang="en-US" sz="2000" dirty="0"/>
          </a:p>
        </p:txBody>
      </p:sp>
      <p:sp>
        <p:nvSpPr>
          <p:cNvPr id="6" name="TextBox 5"/>
          <p:cNvSpPr txBox="1"/>
          <p:nvPr/>
        </p:nvSpPr>
        <p:spPr>
          <a:xfrm>
            <a:off x="143933" y="1321990"/>
            <a:ext cx="9000067"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For </a:t>
            </a:r>
            <a:r>
              <a:rPr lang="en-US" dirty="0"/>
              <a:t>concrete delivered </a:t>
            </a:r>
            <a:r>
              <a:rPr lang="en-US" dirty="0" smtClean="0"/>
              <a:t>by </a:t>
            </a:r>
            <a:r>
              <a:rPr lang="en-US" dirty="0"/>
              <a:t>means of pumping equipment, ensure the air content at the point of placement is within the specified parameters of Table 499.03-1 and Table 499.03-3</a:t>
            </a:r>
            <a:r>
              <a:rPr lang="en-US" dirty="0" smtClean="0"/>
              <a:t>.</a:t>
            </a:r>
          </a:p>
          <a:p>
            <a:endParaRPr lang="en-US" dirty="0" smtClean="0"/>
          </a:p>
          <a:p>
            <a:pPr marL="285750" indent="-285750">
              <a:buFont typeface="Arial" panose="020B0604020202020204" pitchFamily="34" charset="0"/>
              <a:buChar char="•"/>
            </a:pPr>
            <a:r>
              <a:rPr lang="en-US" dirty="0" smtClean="0"/>
              <a:t>Adjust </a:t>
            </a:r>
            <a:r>
              <a:rPr lang="en-US" dirty="0"/>
              <a:t>the pumping pressure, boom angles and use pumping aids to lower the friction in the piping to meet the </a:t>
            </a:r>
            <a:r>
              <a:rPr lang="en-US" dirty="0" smtClean="0"/>
              <a:t>specified parameters.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Contractor may take compressive strength samples at point of placement if air content exceeds limits in table 499.03-1 at point of discharge.</a:t>
            </a:r>
            <a:endParaRPr lang="en-US" dirty="0"/>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04015" y="4024648"/>
            <a:ext cx="3507970" cy="1933035"/>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2768" y="4024648"/>
            <a:ext cx="3577588" cy="1958435"/>
          </a:xfrm>
          <a:prstGeom prst="rect">
            <a:avLst/>
          </a:prstGeom>
        </p:spPr>
      </p:pic>
    </p:spTree>
    <p:extLst>
      <p:ext uri="{BB962C8B-B14F-4D97-AF65-F5344CB8AC3E}">
        <p14:creationId xmlns:p14="http://schemas.microsoft.com/office/powerpoint/2010/main" val="30726719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3051"/>
            <a:ext cx="9144000" cy="6858000"/>
          </a:xfrm>
          <a:prstGeom prst="rect">
            <a:avLst/>
          </a:prstGeom>
        </p:spPr>
      </p:pic>
      <p:sp>
        <p:nvSpPr>
          <p:cNvPr id="2" name="TextBox 1"/>
          <p:cNvSpPr txBox="1"/>
          <p:nvPr/>
        </p:nvSpPr>
        <p:spPr>
          <a:xfrm>
            <a:off x="903750" y="301180"/>
            <a:ext cx="7574972" cy="461665"/>
          </a:xfrm>
          <a:prstGeom prst="rect">
            <a:avLst/>
          </a:prstGeom>
          <a:noFill/>
        </p:spPr>
        <p:txBody>
          <a:bodyPr wrap="square" rtlCol="0">
            <a:spAutoFit/>
          </a:bodyPr>
          <a:lstStyle/>
          <a:p>
            <a:pPr algn="ctr"/>
            <a:r>
              <a:rPr lang="en-US" sz="2400" b="1" dirty="0" smtClean="0"/>
              <a:t>Structures Specifications Updates for 2016 C&amp;MS</a:t>
            </a:r>
            <a:endParaRPr lang="en-US" sz="2400" b="1" dirty="0"/>
          </a:p>
        </p:txBody>
      </p:sp>
      <p:sp>
        <p:nvSpPr>
          <p:cNvPr id="4" name="Slide Number Placeholder 3"/>
          <p:cNvSpPr>
            <a:spLocks noGrp="1"/>
          </p:cNvSpPr>
          <p:nvPr>
            <p:ph type="sldNum" sz="quarter" idx="12"/>
          </p:nvPr>
        </p:nvSpPr>
        <p:spPr/>
        <p:txBody>
          <a:bodyPr/>
          <a:lstStyle/>
          <a:p>
            <a:fld id="{AD8C8519-60B3-410D-AFF8-A318D03036E9}" type="slidenum">
              <a:rPr lang="en-US" smtClean="0"/>
              <a:t>46</a:t>
            </a:fld>
            <a:endParaRPr lang="en-US"/>
          </a:p>
        </p:txBody>
      </p:sp>
      <p:sp>
        <p:nvSpPr>
          <p:cNvPr id="5" name="TextBox 4"/>
          <p:cNvSpPr txBox="1"/>
          <p:nvPr/>
        </p:nvSpPr>
        <p:spPr>
          <a:xfrm>
            <a:off x="465666" y="779671"/>
            <a:ext cx="7658099" cy="984885"/>
          </a:xfrm>
          <a:prstGeom prst="rect">
            <a:avLst/>
          </a:prstGeom>
          <a:noFill/>
        </p:spPr>
        <p:txBody>
          <a:bodyPr wrap="square" rtlCol="0">
            <a:spAutoFit/>
          </a:bodyPr>
          <a:lstStyle/>
          <a:p>
            <a:r>
              <a:rPr lang="en-US" sz="2000" b="1" dirty="0" smtClean="0"/>
              <a:t>511.08 </a:t>
            </a:r>
            <a:r>
              <a:rPr lang="en-US" sz="2000" b="1" dirty="0" err="1" smtClean="0"/>
              <a:t>Slipform</a:t>
            </a:r>
            <a:r>
              <a:rPr lang="en-US" sz="2000" b="1" dirty="0" smtClean="0"/>
              <a:t> Construction of Bridge Railing </a:t>
            </a:r>
          </a:p>
          <a:p>
            <a:r>
              <a:rPr lang="en-US" sz="2000" b="1" dirty="0" smtClean="0"/>
              <a:t>Bridge Standard Drawings BR-1-13 and SBR-1-13 and SBR-2-13</a:t>
            </a:r>
          </a:p>
          <a:p>
            <a:r>
              <a:rPr lang="en-US" dirty="0" smtClean="0"/>
              <a:t> </a:t>
            </a:r>
            <a:endParaRPr lang="en-US" dirty="0"/>
          </a:p>
        </p:txBody>
      </p:sp>
      <p:sp>
        <p:nvSpPr>
          <p:cNvPr id="6" name="TextBox 5"/>
          <p:cNvSpPr txBox="1"/>
          <p:nvPr/>
        </p:nvSpPr>
        <p:spPr>
          <a:xfrm>
            <a:off x="211667" y="1646899"/>
            <a:ext cx="8619065"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Eliminated </a:t>
            </a:r>
            <a:r>
              <a:rPr lang="en-US" dirty="0"/>
              <a:t>the 2” x 13” aesthetic “</a:t>
            </a:r>
            <a:r>
              <a:rPr lang="en-US" dirty="0" err="1"/>
              <a:t>Bumpout</a:t>
            </a:r>
            <a:r>
              <a:rPr lang="en-US" dirty="0"/>
              <a:t>” on the fascia side of the </a:t>
            </a:r>
            <a:r>
              <a:rPr lang="en-US" dirty="0" smtClean="0"/>
              <a:t> barrier</a:t>
            </a:r>
            <a:r>
              <a:rPr lang="en-US" dirty="0"/>
              <a:t>. </a:t>
            </a:r>
            <a:endParaRPr lang="en-US" dirty="0" smtClean="0"/>
          </a:p>
          <a:p>
            <a:endParaRPr lang="en-US" dirty="0"/>
          </a:p>
          <a:p>
            <a:pPr marL="285750" indent="-285750">
              <a:buFont typeface="Arial" panose="020B0604020202020204" pitchFamily="34" charset="0"/>
              <a:buChar char="•"/>
            </a:pPr>
            <a:r>
              <a:rPr lang="en-US" dirty="0" smtClean="0"/>
              <a:t>The </a:t>
            </a:r>
            <a:r>
              <a:rPr lang="en-US" dirty="0"/>
              <a:t>1¼” deep </a:t>
            </a:r>
            <a:r>
              <a:rPr lang="en-US" dirty="0" err="1"/>
              <a:t>sawcut</a:t>
            </a:r>
            <a:r>
              <a:rPr lang="en-US" dirty="0"/>
              <a:t> control joint has been replaced with a 4” deep contraction joint</a:t>
            </a:r>
            <a:r>
              <a:rPr lang="en-US" dirty="0" smtClean="0"/>
              <a:t>.</a:t>
            </a:r>
          </a:p>
          <a:p>
            <a:endParaRPr lang="en-US" dirty="0"/>
          </a:p>
          <a:p>
            <a:pPr marL="285750" indent="-285750">
              <a:buFont typeface="Arial" panose="020B0604020202020204" pitchFamily="34" charset="0"/>
              <a:buChar char="•"/>
            </a:pPr>
            <a:r>
              <a:rPr lang="en-US" dirty="0" smtClean="0"/>
              <a:t>G</a:t>
            </a:r>
            <a:r>
              <a:rPr lang="en-US" dirty="0" smtClean="0">
                <a:solidFill>
                  <a:prstClr val="black"/>
                </a:solidFill>
              </a:rPr>
              <a:t>lass </a:t>
            </a:r>
            <a:r>
              <a:rPr lang="en-US" dirty="0">
                <a:solidFill>
                  <a:prstClr val="black"/>
                </a:solidFill>
              </a:rPr>
              <a:t>fiber </a:t>
            </a:r>
            <a:r>
              <a:rPr lang="en-US" dirty="0" smtClean="0">
                <a:solidFill>
                  <a:prstClr val="black"/>
                </a:solidFill>
              </a:rPr>
              <a:t>polymer reinforcement will replace the h</a:t>
            </a:r>
            <a:r>
              <a:rPr lang="en-US" dirty="0" smtClean="0"/>
              <a:t>orizontal </a:t>
            </a:r>
            <a:r>
              <a:rPr lang="en-US" dirty="0"/>
              <a:t>epoxy coated reinforcing steel </a:t>
            </a:r>
            <a:r>
              <a:rPr lang="en-US" dirty="0" smtClean="0"/>
              <a:t>on </a:t>
            </a:r>
            <a:r>
              <a:rPr lang="en-US" dirty="0"/>
              <a:t>each side of the plan specified </a:t>
            </a:r>
            <a:r>
              <a:rPr lang="en-US" dirty="0" smtClean="0"/>
              <a:t>joints.</a:t>
            </a:r>
            <a:endParaRPr lang="en-US" dirty="0"/>
          </a:p>
        </p:txBody>
      </p:sp>
      <p:pic>
        <p:nvPicPr>
          <p:cNvPr id="8" name="Picture 7"/>
          <p:cNvPicPr>
            <a:picLocks noChangeAspect="1"/>
          </p:cNvPicPr>
          <p:nvPr/>
        </p:nvPicPr>
        <p:blipFill>
          <a:blip r:embed="rId4"/>
          <a:stretch>
            <a:fillRect/>
          </a:stretch>
        </p:blipFill>
        <p:spPr>
          <a:xfrm>
            <a:off x="143933" y="3708400"/>
            <a:ext cx="2824365" cy="2219943"/>
          </a:xfrm>
          <a:prstGeom prst="rect">
            <a:avLst/>
          </a:prstGeom>
        </p:spPr>
      </p:pic>
      <p:pic>
        <p:nvPicPr>
          <p:cNvPr id="10" name="Picture 9"/>
          <p:cNvPicPr>
            <a:picLocks noChangeAspect="1"/>
          </p:cNvPicPr>
          <p:nvPr/>
        </p:nvPicPr>
        <p:blipFill>
          <a:blip r:embed="rId5"/>
          <a:stretch>
            <a:fillRect/>
          </a:stretch>
        </p:blipFill>
        <p:spPr>
          <a:xfrm>
            <a:off x="3269904" y="3539067"/>
            <a:ext cx="2604191" cy="2098012"/>
          </a:xfrm>
          <a:prstGeom prst="rect">
            <a:avLst/>
          </a:prstGeom>
        </p:spPr>
      </p:pic>
      <p:pic>
        <p:nvPicPr>
          <p:cNvPr id="11" name="Picture 10"/>
          <p:cNvPicPr>
            <a:picLocks noChangeAspect="1"/>
          </p:cNvPicPr>
          <p:nvPr/>
        </p:nvPicPr>
        <p:blipFill>
          <a:blip r:embed="rId6"/>
          <a:stretch>
            <a:fillRect/>
          </a:stretch>
        </p:blipFill>
        <p:spPr>
          <a:xfrm>
            <a:off x="6066325" y="3708400"/>
            <a:ext cx="2764407" cy="2098012"/>
          </a:xfrm>
          <a:prstGeom prst="rect">
            <a:avLst/>
          </a:prstGeom>
        </p:spPr>
      </p:pic>
    </p:spTree>
    <p:extLst>
      <p:ext uri="{BB962C8B-B14F-4D97-AF65-F5344CB8AC3E}">
        <p14:creationId xmlns:p14="http://schemas.microsoft.com/office/powerpoint/2010/main" val="28899106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3051"/>
            <a:ext cx="9144000" cy="6858000"/>
          </a:xfrm>
          <a:prstGeom prst="rect">
            <a:avLst/>
          </a:prstGeom>
        </p:spPr>
      </p:pic>
      <p:sp>
        <p:nvSpPr>
          <p:cNvPr id="2" name="TextBox 1"/>
          <p:cNvSpPr txBox="1"/>
          <p:nvPr/>
        </p:nvSpPr>
        <p:spPr>
          <a:xfrm>
            <a:off x="940378" y="171461"/>
            <a:ext cx="7574972" cy="461665"/>
          </a:xfrm>
          <a:prstGeom prst="rect">
            <a:avLst/>
          </a:prstGeom>
          <a:noFill/>
        </p:spPr>
        <p:txBody>
          <a:bodyPr wrap="square" rtlCol="0">
            <a:spAutoFit/>
          </a:bodyPr>
          <a:lstStyle/>
          <a:p>
            <a:pPr algn="ctr"/>
            <a:r>
              <a:rPr lang="en-US" sz="2400" b="1" dirty="0" smtClean="0"/>
              <a:t>Structures Specifications Updates for 2016 C&amp;MS</a:t>
            </a:r>
            <a:endParaRPr lang="en-US" sz="2400" b="1" dirty="0"/>
          </a:p>
        </p:txBody>
      </p:sp>
      <p:sp>
        <p:nvSpPr>
          <p:cNvPr id="4" name="Slide Number Placeholder 3"/>
          <p:cNvSpPr>
            <a:spLocks noGrp="1"/>
          </p:cNvSpPr>
          <p:nvPr>
            <p:ph type="sldNum" sz="quarter" idx="12"/>
          </p:nvPr>
        </p:nvSpPr>
        <p:spPr/>
        <p:txBody>
          <a:bodyPr/>
          <a:lstStyle/>
          <a:p>
            <a:fld id="{AD8C8519-60B3-410D-AFF8-A318D03036E9}" type="slidenum">
              <a:rPr lang="en-US" smtClean="0"/>
              <a:t>47</a:t>
            </a:fld>
            <a:endParaRPr lang="en-US"/>
          </a:p>
        </p:txBody>
      </p:sp>
      <p:sp>
        <p:nvSpPr>
          <p:cNvPr id="5" name="TextBox 4"/>
          <p:cNvSpPr txBox="1"/>
          <p:nvPr/>
        </p:nvSpPr>
        <p:spPr>
          <a:xfrm>
            <a:off x="987136" y="743356"/>
            <a:ext cx="7169727" cy="400110"/>
          </a:xfrm>
          <a:prstGeom prst="rect">
            <a:avLst/>
          </a:prstGeom>
          <a:noFill/>
        </p:spPr>
        <p:txBody>
          <a:bodyPr wrap="square" rtlCol="0">
            <a:spAutoFit/>
          </a:bodyPr>
          <a:lstStyle/>
          <a:p>
            <a:r>
              <a:rPr lang="en-US" sz="2000" b="1" dirty="0" smtClean="0"/>
              <a:t>512.03 Sealing of Concrete Surfaces Preparation</a:t>
            </a:r>
            <a:endParaRPr lang="en-US" sz="2000" dirty="0"/>
          </a:p>
        </p:txBody>
      </p:sp>
      <p:sp>
        <p:nvSpPr>
          <p:cNvPr id="6" name="TextBox 5"/>
          <p:cNvSpPr txBox="1"/>
          <p:nvPr/>
        </p:nvSpPr>
        <p:spPr>
          <a:xfrm>
            <a:off x="389466" y="1253696"/>
            <a:ext cx="8365066" cy="209288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For non-epoxy, </a:t>
            </a:r>
            <a:r>
              <a:rPr lang="en-US" dirty="0" smtClean="0"/>
              <a:t>(penetrating</a:t>
            </a:r>
            <a:r>
              <a:rPr lang="en-US" dirty="0"/>
              <a:t>) sealers, </a:t>
            </a:r>
            <a:r>
              <a:rPr lang="en-US" dirty="0" smtClean="0"/>
              <a:t>100 </a:t>
            </a:r>
            <a:r>
              <a:rPr lang="en-US" dirty="0"/>
              <a:t>grit </a:t>
            </a:r>
            <a:r>
              <a:rPr lang="en-US" dirty="0" smtClean="0"/>
              <a:t>texture not required.</a:t>
            </a:r>
          </a:p>
          <a:p>
            <a:endParaRPr lang="en-US" sz="1000" dirty="0"/>
          </a:p>
          <a:p>
            <a:pPr marL="285750" indent="-285750">
              <a:buFont typeface="Arial" panose="020B0604020202020204" pitchFamily="34" charset="0"/>
              <a:buChar char="•"/>
            </a:pPr>
            <a:r>
              <a:rPr lang="en-US" dirty="0" smtClean="0"/>
              <a:t>100 </a:t>
            </a:r>
            <a:r>
              <a:rPr lang="en-US" dirty="0"/>
              <a:t>grit texture </a:t>
            </a:r>
            <a:r>
              <a:rPr lang="en-US" dirty="0" smtClean="0"/>
              <a:t>required for </a:t>
            </a:r>
            <a:r>
              <a:rPr lang="en-US" dirty="0"/>
              <a:t>Epoxy-Urethane </a:t>
            </a:r>
            <a:r>
              <a:rPr lang="en-US" dirty="0" smtClean="0"/>
              <a:t>sealers.</a:t>
            </a:r>
          </a:p>
          <a:p>
            <a:endParaRPr lang="en-US" sz="1000" dirty="0" smtClean="0"/>
          </a:p>
          <a:p>
            <a:pPr marL="285750" indent="-285750">
              <a:buFont typeface="Arial" panose="020B0604020202020204" pitchFamily="34" charset="0"/>
              <a:buChar char="•"/>
            </a:pPr>
            <a:r>
              <a:rPr lang="en-US" dirty="0" smtClean="0"/>
              <a:t>Allow combination of water &amp; abrasive blast.</a:t>
            </a:r>
          </a:p>
          <a:p>
            <a:endParaRPr lang="en-US" sz="1000" dirty="0" smtClean="0"/>
          </a:p>
          <a:p>
            <a:pPr marL="285750" indent="-285750">
              <a:buFont typeface="Arial" panose="020B0604020202020204" pitchFamily="34" charset="0"/>
              <a:buChar char="•"/>
            </a:pPr>
            <a:r>
              <a:rPr lang="en-US" dirty="0"/>
              <a:t>Remove dust, oil, </a:t>
            </a:r>
            <a:r>
              <a:rPr lang="en-US" dirty="0" smtClean="0"/>
              <a:t>curing </a:t>
            </a:r>
            <a:r>
              <a:rPr lang="en-US" dirty="0"/>
              <a:t>compounds, laitance, other coatings</a:t>
            </a:r>
            <a:r>
              <a:rPr lang="en-US" dirty="0" smtClean="0"/>
              <a:t>.</a:t>
            </a:r>
          </a:p>
          <a:p>
            <a:endParaRPr lang="en-US" sz="1000" dirty="0"/>
          </a:p>
          <a:p>
            <a:pPr marL="285750" indent="-285750">
              <a:buFont typeface="Arial" panose="020B0604020202020204" pitchFamily="34" charset="0"/>
              <a:buChar char="•"/>
            </a:pPr>
            <a:r>
              <a:rPr lang="en-US" dirty="0"/>
              <a:t>Document the conditions during application</a:t>
            </a:r>
            <a:r>
              <a:rPr lang="en-US" dirty="0" smtClean="0"/>
              <a:t>.</a:t>
            </a:r>
            <a:endParaRPr lang="en-US" dirty="0"/>
          </a:p>
        </p:txBody>
      </p:sp>
      <p:pic>
        <p:nvPicPr>
          <p:cNvPr id="7" name="Picture 6"/>
          <p:cNvPicPr>
            <a:picLocks noChangeAspect="1"/>
          </p:cNvPicPr>
          <p:nvPr/>
        </p:nvPicPr>
        <p:blipFill>
          <a:blip r:embed="rId4"/>
          <a:stretch>
            <a:fillRect/>
          </a:stretch>
        </p:blipFill>
        <p:spPr>
          <a:xfrm>
            <a:off x="874117" y="3352800"/>
            <a:ext cx="3443883" cy="2382981"/>
          </a:xfrm>
          <a:prstGeom prst="rect">
            <a:avLst/>
          </a:prstGeom>
        </p:spPr>
      </p:pic>
      <p:pic>
        <p:nvPicPr>
          <p:cNvPr id="9" name="Picture 8"/>
          <p:cNvPicPr>
            <a:picLocks noChangeAspect="1"/>
          </p:cNvPicPr>
          <p:nvPr/>
        </p:nvPicPr>
        <p:blipFill>
          <a:blip r:embed="rId5"/>
          <a:stretch>
            <a:fillRect/>
          </a:stretch>
        </p:blipFill>
        <p:spPr>
          <a:xfrm>
            <a:off x="4972291" y="3352800"/>
            <a:ext cx="3392776" cy="2382981"/>
          </a:xfrm>
          <a:prstGeom prst="rect">
            <a:avLst/>
          </a:prstGeom>
        </p:spPr>
      </p:pic>
    </p:spTree>
    <p:extLst>
      <p:ext uri="{BB962C8B-B14F-4D97-AF65-F5344CB8AC3E}">
        <p14:creationId xmlns:p14="http://schemas.microsoft.com/office/powerpoint/2010/main" val="36446119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3051"/>
            <a:ext cx="9144000" cy="6858000"/>
          </a:xfrm>
          <a:prstGeom prst="rect">
            <a:avLst/>
          </a:prstGeom>
        </p:spPr>
      </p:pic>
      <p:sp>
        <p:nvSpPr>
          <p:cNvPr id="2" name="TextBox 1"/>
          <p:cNvSpPr txBox="1"/>
          <p:nvPr/>
        </p:nvSpPr>
        <p:spPr>
          <a:xfrm>
            <a:off x="945573" y="613789"/>
            <a:ext cx="7574972" cy="461665"/>
          </a:xfrm>
          <a:prstGeom prst="rect">
            <a:avLst/>
          </a:prstGeom>
          <a:noFill/>
        </p:spPr>
        <p:txBody>
          <a:bodyPr wrap="square" rtlCol="0">
            <a:spAutoFit/>
          </a:bodyPr>
          <a:lstStyle/>
          <a:p>
            <a:pPr algn="ctr"/>
            <a:r>
              <a:rPr lang="en-US" sz="2400" b="1" dirty="0" smtClean="0"/>
              <a:t>Structures Specifications Updates for 2016 C&amp;MS</a:t>
            </a:r>
            <a:endParaRPr lang="en-US" sz="2400" b="1" dirty="0"/>
          </a:p>
        </p:txBody>
      </p:sp>
      <p:sp>
        <p:nvSpPr>
          <p:cNvPr id="4" name="Slide Number Placeholder 3"/>
          <p:cNvSpPr>
            <a:spLocks noGrp="1"/>
          </p:cNvSpPr>
          <p:nvPr>
            <p:ph type="sldNum" sz="quarter" idx="12"/>
          </p:nvPr>
        </p:nvSpPr>
        <p:spPr/>
        <p:txBody>
          <a:bodyPr/>
          <a:lstStyle/>
          <a:p>
            <a:fld id="{AD8C8519-60B3-410D-AFF8-A318D03036E9}" type="slidenum">
              <a:rPr lang="en-US" smtClean="0"/>
              <a:t>48</a:t>
            </a:fld>
            <a:endParaRPr lang="en-US"/>
          </a:p>
        </p:txBody>
      </p:sp>
      <p:sp>
        <p:nvSpPr>
          <p:cNvPr id="5" name="TextBox 4"/>
          <p:cNvSpPr txBox="1"/>
          <p:nvPr/>
        </p:nvSpPr>
        <p:spPr>
          <a:xfrm>
            <a:off x="945573" y="1352962"/>
            <a:ext cx="7169727" cy="400110"/>
          </a:xfrm>
          <a:prstGeom prst="rect">
            <a:avLst/>
          </a:prstGeom>
          <a:noFill/>
        </p:spPr>
        <p:txBody>
          <a:bodyPr wrap="square" rtlCol="0">
            <a:spAutoFit/>
          </a:bodyPr>
          <a:lstStyle/>
          <a:p>
            <a:r>
              <a:rPr lang="en-US" sz="2000" b="1" dirty="0" smtClean="0"/>
              <a:t>514.07 Structural Steel Coating Application</a:t>
            </a:r>
            <a:endParaRPr lang="en-US" sz="2000" dirty="0"/>
          </a:p>
        </p:txBody>
      </p:sp>
      <p:sp>
        <p:nvSpPr>
          <p:cNvPr id="6" name="TextBox 5"/>
          <p:cNvSpPr txBox="1"/>
          <p:nvPr/>
        </p:nvSpPr>
        <p:spPr>
          <a:xfrm>
            <a:off x="364067" y="1753072"/>
            <a:ext cx="8157633"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Added descriptions for coating of bolted connections and faying surfaces.</a:t>
            </a:r>
            <a:endParaRPr lang="en-US" sz="2000" dirty="0"/>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04800" y="2946400"/>
            <a:ext cx="2794000" cy="2772284"/>
          </a:xfrm>
          <a:prstGeom prst="rect">
            <a:avLst/>
          </a:prstGeom>
        </p:spPr>
      </p:pic>
      <p:pic>
        <p:nvPicPr>
          <p:cNvPr id="10" name="Picture 9"/>
          <p:cNvPicPr>
            <a:picLocks noChangeAspect="1"/>
          </p:cNvPicPr>
          <p:nvPr/>
        </p:nvPicPr>
        <p:blipFill>
          <a:blip r:embed="rId5"/>
          <a:stretch>
            <a:fillRect/>
          </a:stretch>
        </p:blipFill>
        <p:spPr>
          <a:xfrm>
            <a:off x="3190239" y="2946400"/>
            <a:ext cx="2668694" cy="2772284"/>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942230" y="2946401"/>
            <a:ext cx="3201770" cy="2772284"/>
          </a:xfrm>
          <a:prstGeom prst="rect">
            <a:avLst/>
          </a:prstGeom>
        </p:spPr>
      </p:pic>
    </p:spTree>
    <p:extLst>
      <p:ext uri="{BB962C8B-B14F-4D97-AF65-F5344CB8AC3E}">
        <p14:creationId xmlns:p14="http://schemas.microsoft.com/office/powerpoint/2010/main" val="28166267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3051"/>
            <a:ext cx="9144000" cy="6858000"/>
          </a:xfrm>
          <a:prstGeom prst="rect">
            <a:avLst/>
          </a:prstGeom>
        </p:spPr>
      </p:pic>
      <p:sp>
        <p:nvSpPr>
          <p:cNvPr id="2" name="TextBox 1"/>
          <p:cNvSpPr txBox="1"/>
          <p:nvPr/>
        </p:nvSpPr>
        <p:spPr>
          <a:xfrm>
            <a:off x="945573" y="613789"/>
            <a:ext cx="7574972" cy="461665"/>
          </a:xfrm>
          <a:prstGeom prst="rect">
            <a:avLst/>
          </a:prstGeom>
          <a:noFill/>
        </p:spPr>
        <p:txBody>
          <a:bodyPr wrap="square" rtlCol="0">
            <a:spAutoFit/>
          </a:bodyPr>
          <a:lstStyle/>
          <a:p>
            <a:r>
              <a:rPr lang="en-US" sz="2400" b="1" dirty="0" smtClean="0"/>
              <a:t>Structures Specifications Updates for 2016 C&amp;MS</a:t>
            </a:r>
            <a:endParaRPr lang="en-US" sz="2400" b="1" dirty="0"/>
          </a:p>
        </p:txBody>
      </p:sp>
      <p:sp>
        <p:nvSpPr>
          <p:cNvPr id="4" name="Slide Number Placeholder 3"/>
          <p:cNvSpPr>
            <a:spLocks noGrp="1"/>
          </p:cNvSpPr>
          <p:nvPr>
            <p:ph type="sldNum" sz="quarter" idx="12"/>
          </p:nvPr>
        </p:nvSpPr>
        <p:spPr/>
        <p:txBody>
          <a:bodyPr/>
          <a:lstStyle/>
          <a:p>
            <a:fld id="{AD8C8519-60B3-410D-AFF8-A318D03036E9}" type="slidenum">
              <a:rPr lang="en-US" smtClean="0"/>
              <a:t>49</a:t>
            </a:fld>
            <a:endParaRPr lang="en-US"/>
          </a:p>
        </p:txBody>
      </p:sp>
      <p:sp>
        <p:nvSpPr>
          <p:cNvPr id="5" name="TextBox 4"/>
          <p:cNvSpPr txBox="1"/>
          <p:nvPr/>
        </p:nvSpPr>
        <p:spPr>
          <a:xfrm>
            <a:off x="945573" y="1144311"/>
            <a:ext cx="7169727" cy="400110"/>
          </a:xfrm>
          <a:prstGeom prst="rect">
            <a:avLst/>
          </a:prstGeom>
          <a:noFill/>
        </p:spPr>
        <p:txBody>
          <a:bodyPr wrap="square" rtlCol="0">
            <a:spAutoFit/>
          </a:bodyPr>
          <a:lstStyle/>
          <a:p>
            <a:r>
              <a:rPr lang="en-US" sz="2000" b="1" dirty="0" smtClean="0"/>
              <a:t>SS 846 Polymer Modified Expansion Joint System</a:t>
            </a:r>
            <a:endParaRPr lang="en-US" sz="2000" dirty="0"/>
          </a:p>
        </p:txBody>
      </p:sp>
      <p:sp>
        <p:nvSpPr>
          <p:cNvPr id="6" name="TextBox 5"/>
          <p:cNvSpPr txBox="1"/>
          <p:nvPr/>
        </p:nvSpPr>
        <p:spPr>
          <a:xfrm>
            <a:off x="208906" y="1635820"/>
            <a:ext cx="7426199"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Contractor </a:t>
            </a:r>
            <a:r>
              <a:rPr lang="en-US" dirty="0"/>
              <a:t>needs to submit site specific installation plan</a:t>
            </a:r>
            <a:r>
              <a:rPr lang="en-US" dirty="0" smtClean="0"/>
              <a:t>.</a:t>
            </a:r>
          </a:p>
          <a:p>
            <a:r>
              <a:rPr lang="en-US" dirty="0" smtClean="0"/>
              <a:t> </a:t>
            </a:r>
            <a:endParaRPr lang="en-US" sz="1000" dirty="0"/>
          </a:p>
          <a:p>
            <a:pPr marL="285750" indent="-285750">
              <a:buFont typeface="Arial" panose="020B0604020202020204" pitchFamily="34" charset="0"/>
              <a:buChar char="•"/>
            </a:pPr>
            <a:r>
              <a:rPr lang="en-US" dirty="0" smtClean="0"/>
              <a:t>Patch </a:t>
            </a:r>
            <a:r>
              <a:rPr lang="en-US" dirty="0"/>
              <a:t>unsound concrete prior to </a:t>
            </a:r>
            <a:r>
              <a:rPr lang="en-US" dirty="0" smtClean="0"/>
              <a:t>installation.</a:t>
            </a:r>
          </a:p>
          <a:p>
            <a:r>
              <a:rPr lang="en-US" dirty="0" smtClean="0"/>
              <a:t> </a:t>
            </a:r>
            <a:endParaRPr lang="en-US" dirty="0"/>
          </a:p>
          <a:p>
            <a:pPr marL="285750" indent="-285750">
              <a:buFont typeface="Arial" panose="020B0604020202020204" pitchFamily="34" charset="0"/>
              <a:buChar char="•"/>
            </a:pPr>
            <a:r>
              <a:rPr lang="en-US" dirty="0" smtClean="0"/>
              <a:t>Use specified proportions of coarse </a:t>
            </a:r>
            <a:r>
              <a:rPr lang="en-US" dirty="0"/>
              <a:t>and fine aggregate</a:t>
            </a:r>
            <a:r>
              <a:rPr lang="en-US" dirty="0" smtClean="0"/>
              <a:t>.</a:t>
            </a:r>
          </a:p>
          <a:p>
            <a:r>
              <a:rPr lang="en-US" dirty="0" smtClean="0"/>
              <a:t> </a:t>
            </a:r>
            <a:endParaRPr lang="en-US" dirty="0"/>
          </a:p>
          <a:p>
            <a:pPr marL="285750" indent="-285750">
              <a:buFont typeface="Arial" panose="020B0604020202020204" pitchFamily="34" charset="0"/>
              <a:buChar char="•"/>
            </a:pPr>
            <a:r>
              <a:rPr lang="en-US" dirty="0" smtClean="0"/>
              <a:t>Use specified proportion of </a:t>
            </a:r>
            <a:r>
              <a:rPr lang="en-US" dirty="0"/>
              <a:t>A/C. </a:t>
            </a: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24600" y="2012454"/>
            <a:ext cx="2637410" cy="1769561"/>
          </a:xfrm>
          <a:prstGeom prst="rect">
            <a:avLst/>
          </a:prstGeom>
        </p:spPr>
      </p:pic>
      <p:pic>
        <p:nvPicPr>
          <p:cNvPr id="9" name="Picture 8"/>
          <p:cNvPicPr>
            <a:picLocks noChangeAspect="1"/>
          </p:cNvPicPr>
          <p:nvPr/>
        </p:nvPicPr>
        <p:blipFill>
          <a:blip r:embed="rId5"/>
          <a:stretch>
            <a:fillRect/>
          </a:stretch>
        </p:blipFill>
        <p:spPr>
          <a:xfrm>
            <a:off x="6579134" y="3973264"/>
            <a:ext cx="2406974" cy="1709415"/>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6876" y="3770618"/>
            <a:ext cx="3665130" cy="2157191"/>
          </a:xfrm>
          <a:prstGeom prst="rect">
            <a:avLst/>
          </a:prstGeom>
        </p:spPr>
      </p:pic>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43190" y="3973264"/>
            <a:ext cx="2414760" cy="1750895"/>
          </a:xfrm>
          <a:prstGeom prst="rect">
            <a:avLst/>
          </a:prstGeom>
        </p:spPr>
      </p:pic>
    </p:spTree>
    <p:extLst>
      <p:ext uri="{BB962C8B-B14F-4D97-AF65-F5344CB8AC3E}">
        <p14:creationId xmlns:p14="http://schemas.microsoft.com/office/powerpoint/2010/main" val="4229550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104.02.D. Significant Changes in Character of the </a:t>
            </a:r>
            <a:r>
              <a:rPr lang="en-US" dirty="0" smtClean="0"/>
              <a:t>Work – </a:t>
            </a:r>
            <a:r>
              <a:rPr lang="en-US" dirty="0" err="1" smtClean="0"/>
              <a:t>con’t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u="sng" dirty="0"/>
              <a:t>A quantity underrun is defined as follows:</a:t>
            </a:r>
            <a:endParaRPr lang="en-US" dirty="0"/>
          </a:p>
          <a:p>
            <a:pPr marL="0" lvl="0" indent="0">
              <a:buNone/>
            </a:pPr>
            <a:r>
              <a:rPr lang="en-US" dirty="0" smtClean="0"/>
              <a:t>	</a:t>
            </a:r>
            <a:r>
              <a:rPr lang="en-US" u="sng" dirty="0" smtClean="0"/>
              <a:t>1. the</a:t>
            </a:r>
            <a:r>
              <a:rPr lang="en-US" u="sng" dirty="0"/>
              <a:t>  estimated quantity of a contract item </a:t>
            </a:r>
            <a:r>
              <a:rPr lang="en-US" dirty="0" smtClean="0"/>
              <a:t>	</a:t>
            </a:r>
            <a:r>
              <a:rPr lang="en-US" u="sng" dirty="0" smtClean="0"/>
              <a:t>exceeds four </a:t>
            </a:r>
            <a:r>
              <a:rPr lang="en-US" u="sng" dirty="0"/>
              <a:t>units, and</a:t>
            </a:r>
            <a:endParaRPr lang="en-US" dirty="0"/>
          </a:p>
          <a:p>
            <a:pPr marL="0" lvl="0" indent="0">
              <a:buNone/>
            </a:pPr>
            <a:r>
              <a:rPr lang="en-US" dirty="0" smtClean="0"/>
              <a:t>	2.  </a:t>
            </a:r>
            <a:r>
              <a:rPr lang="en-US" strike="sngStrike" dirty="0" smtClean="0"/>
              <a:t>If </a:t>
            </a:r>
            <a:r>
              <a:rPr lang="en-US" dirty="0"/>
              <a:t>the decrease in quantity of any unit price </a:t>
            </a:r>
            <a:r>
              <a:rPr lang="en-US" dirty="0" smtClean="0"/>
              <a:t>	Contract Item </a:t>
            </a:r>
            <a:r>
              <a:rPr lang="en-US" dirty="0"/>
              <a:t>exceeds 25 percent of the </a:t>
            </a:r>
            <a:r>
              <a:rPr lang="en-US" dirty="0" smtClean="0"/>
              <a:t>estimated 	quantity</a:t>
            </a:r>
            <a:r>
              <a:rPr lang="en-US" dirty="0"/>
              <a:t>, and </a:t>
            </a:r>
            <a:endParaRPr lang="en-US" dirty="0" smtClean="0"/>
          </a:p>
          <a:p>
            <a:pPr marL="0" lvl="0" indent="0">
              <a:buNone/>
            </a:pPr>
            <a:r>
              <a:rPr lang="en-US" dirty="0" smtClean="0"/>
              <a:t>	3. the </a:t>
            </a:r>
            <a:r>
              <a:rPr lang="en-US" dirty="0"/>
              <a:t>total of all such </a:t>
            </a:r>
            <a:r>
              <a:rPr lang="en-US" dirty="0" smtClean="0"/>
              <a:t>adjustments </a:t>
            </a:r>
            <a:r>
              <a:rPr lang="en-US" dirty="0"/>
              <a:t>for all </a:t>
            </a:r>
            <a:r>
              <a:rPr lang="en-US" dirty="0" smtClean="0"/>
              <a:t>Contract 	Items is more </a:t>
            </a:r>
            <a:r>
              <a:rPr lang="en-US" dirty="0"/>
              <a:t>than $</a:t>
            </a:r>
            <a:r>
              <a:rPr lang="en-US" dirty="0" smtClean="0"/>
              <a:t>800.</a:t>
            </a:r>
            <a:endParaRPr lang="en-US" dirty="0"/>
          </a:p>
          <a:p>
            <a:pPr marL="0" indent="0">
              <a:buNone/>
            </a:pPr>
            <a:r>
              <a:rPr lang="en-US" u="sng" dirty="0" err="1" smtClean="0"/>
              <a:t>T</a:t>
            </a:r>
            <a:r>
              <a:rPr lang="en-US" strike="sngStrike" dirty="0" err="1" smtClean="0"/>
              <a:t>t</a:t>
            </a:r>
            <a:r>
              <a:rPr lang="en-US" dirty="0" err="1" smtClean="0"/>
              <a:t>hen</a:t>
            </a:r>
            <a:r>
              <a:rPr lang="en-US" dirty="0" smtClean="0"/>
              <a:t> </a:t>
            </a:r>
            <a:r>
              <a:rPr lang="en-US" dirty="0"/>
              <a:t>after the determination of final quantities according to 109.12.C, the Engineer will adjust the unit prices for the affected Contract item by multiplying the bid unit price by the factor obtained from Table 104.02-2.</a:t>
            </a:r>
          </a:p>
          <a:p>
            <a:pPr marL="0" indent="0">
              <a:buNone/>
            </a:pPr>
            <a:endParaRPr lang="en-US" dirty="0"/>
          </a:p>
        </p:txBody>
      </p:sp>
    </p:spTree>
    <p:extLst>
      <p:ext uri="{BB962C8B-B14F-4D97-AF65-F5344CB8AC3E}">
        <p14:creationId xmlns:p14="http://schemas.microsoft.com/office/powerpoint/2010/main" val="26014886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629" y="904775"/>
            <a:ext cx="8874493" cy="3115327"/>
          </a:xfrm>
        </p:spPr>
        <p:txBody>
          <a:bodyPr>
            <a:normAutofit fontScale="90000"/>
          </a:bodyPr>
          <a:lstStyle/>
          <a:p>
            <a:r>
              <a:rPr lang="en-US" dirty="0" smtClean="0"/>
              <a:t/>
            </a:r>
            <a:br>
              <a:rPr lang="en-US" dirty="0" smtClean="0"/>
            </a:br>
            <a:r>
              <a:rPr lang="en-US" dirty="0"/>
              <a:t/>
            </a:r>
            <a:br>
              <a:rPr lang="en-US" dirty="0"/>
            </a:br>
            <a:r>
              <a:rPr lang="en-US" sz="5300" dirty="0" smtClean="0"/>
              <a:t>Construction – Traffic and Roadway</a:t>
            </a:r>
            <a:r>
              <a:rPr lang="en-US" sz="5300" dirty="0"/>
              <a:t/>
            </a:r>
            <a:br>
              <a:rPr lang="en-US" sz="5300" dirty="0"/>
            </a:br>
            <a:r>
              <a:rPr lang="en-US" sz="5300" dirty="0" smtClean="0"/>
              <a:t>Dan Groh, </a:t>
            </a:r>
            <a:r>
              <a:rPr lang="en-US" sz="5300" dirty="0"/>
              <a:t>P.E.</a:t>
            </a:r>
            <a:br>
              <a:rPr lang="en-US" sz="5300" dirty="0"/>
            </a:br>
            <a:endParaRPr lang="en-US" sz="5300" dirty="0"/>
          </a:p>
        </p:txBody>
      </p:sp>
    </p:spTree>
    <p:extLst>
      <p:ext uri="{BB962C8B-B14F-4D97-AF65-F5344CB8AC3E}">
        <p14:creationId xmlns:p14="http://schemas.microsoft.com/office/powerpoint/2010/main" val="17286607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1690689"/>
            <a:ext cx="7886700" cy="4378008"/>
          </a:xfrm>
          <a:prstGeom prst="rect">
            <a:avLst/>
          </a:prstGeom>
        </p:spPr>
      </p:pic>
      <p:sp>
        <p:nvSpPr>
          <p:cNvPr id="2" name="Title 1"/>
          <p:cNvSpPr>
            <a:spLocks noGrp="1"/>
          </p:cNvSpPr>
          <p:nvPr>
            <p:ph type="title"/>
          </p:nvPr>
        </p:nvSpPr>
        <p:spPr/>
        <p:txBody>
          <a:bodyPr>
            <a:normAutofit fontScale="90000"/>
          </a:bodyPr>
          <a:lstStyle/>
          <a:p>
            <a:r>
              <a:rPr lang="en-US" dirty="0"/>
              <a:t>Storage of </a:t>
            </a:r>
            <a:r>
              <a:rPr lang="en-US" dirty="0" smtClean="0"/>
              <a:t>Equipment, </a:t>
            </a:r>
            <a:r>
              <a:rPr lang="en-US" dirty="0"/>
              <a:t>Vehicles and Material on Highway </a:t>
            </a:r>
            <a:r>
              <a:rPr lang="en-US" dirty="0" smtClean="0"/>
              <a:t>Rights-of-Way</a:t>
            </a:r>
            <a:endParaRPr lang="en-US" dirty="0"/>
          </a:p>
        </p:txBody>
      </p:sp>
      <p:sp>
        <p:nvSpPr>
          <p:cNvPr id="4" name="Content Placeholder 3"/>
          <p:cNvSpPr>
            <a:spLocks noGrp="1"/>
          </p:cNvSpPr>
          <p:nvPr>
            <p:ph sz="half" idx="2"/>
          </p:nvPr>
        </p:nvSpPr>
        <p:spPr>
          <a:xfrm>
            <a:off x="712381" y="1825625"/>
            <a:ext cx="7802969" cy="4351338"/>
          </a:xfrm>
        </p:spPr>
        <p:txBody>
          <a:bodyPr>
            <a:normAutofit/>
          </a:bodyPr>
          <a:lstStyle/>
          <a:p>
            <a:r>
              <a:rPr lang="en-US" dirty="0" smtClean="0"/>
              <a:t>6 feet </a:t>
            </a:r>
            <a:r>
              <a:rPr lang="en-US" dirty="0"/>
              <a:t>behind the face of Existing Barrier and not within the 75 </a:t>
            </a:r>
            <a:r>
              <a:rPr lang="en-US" dirty="0" smtClean="0"/>
              <a:t>foot long </a:t>
            </a:r>
            <a:r>
              <a:rPr lang="en-US" dirty="0"/>
              <a:t>by 20 foot wide Recovery </a:t>
            </a:r>
            <a:r>
              <a:rPr lang="en-US" dirty="0" smtClean="0"/>
              <a:t>Area</a:t>
            </a:r>
          </a:p>
          <a:p>
            <a:pPr marL="228600" lvl="1">
              <a:spcBef>
                <a:spcPts val="1000"/>
              </a:spcBef>
            </a:pPr>
            <a:r>
              <a:rPr lang="en-US" sz="2800" dirty="0" smtClean="0"/>
              <a:t> </a:t>
            </a:r>
            <a:r>
              <a:rPr lang="en-US" sz="2800" dirty="0"/>
              <a:t>Not less than 30 feet from the nearest edge of the traveled way, or</a:t>
            </a:r>
            <a:r>
              <a:rPr lang="en-US" sz="2800" dirty="0" smtClean="0"/>
              <a:t>;</a:t>
            </a:r>
          </a:p>
          <a:p>
            <a:pPr marL="228600" lvl="1">
              <a:spcBef>
                <a:spcPts val="1000"/>
              </a:spcBef>
            </a:pPr>
            <a:r>
              <a:rPr lang="en-US" sz="2800" dirty="0"/>
              <a:t>At least 6 feet behind raised curbs</a:t>
            </a:r>
            <a:r>
              <a:rPr lang="en-US" sz="2800" dirty="0" smtClean="0"/>
              <a:t>.</a:t>
            </a:r>
          </a:p>
          <a:p>
            <a:pPr marL="228600" lvl="1">
              <a:spcBef>
                <a:spcPts val="1000"/>
              </a:spcBef>
            </a:pPr>
            <a:r>
              <a:rPr lang="en-US" sz="2800" dirty="0"/>
              <a:t>Additionally, at night, encompass any such equipment, vehicles or material with drums, equipped with Type A warning lights, spaced at 5 feet on center.</a:t>
            </a:r>
          </a:p>
          <a:p>
            <a:pPr marL="228600" lvl="1">
              <a:spcBef>
                <a:spcPts val="1000"/>
              </a:spcBef>
            </a:pPr>
            <a:endParaRPr lang="en-US" dirty="0"/>
          </a:p>
          <a:p>
            <a:endParaRPr lang="en-US" dirty="0"/>
          </a:p>
        </p:txBody>
      </p:sp>
    </p:spTree>
    <p:extLst>
      <p:ext uri="{BB962C8B-B14F-4D97-AF65-F5344CB8AC3E}">
        <p14:creationId xmlns:p14="http://schemas.microsoft.com/office/powerpoint/2010/main" val="2963307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67" y="365126"/>
            <a:ext cx="8684167" cy="1325563"/>
          </a:xfrm>
        </p:spPr>
        <p:txBody>
          <a:bodyPr>
            <a:normAutofit/>
          </a:bodyPr>
          <a:lstStyle/>
          <a:p>
            <a:r>
              <a:rPr lang="en-US" dirty="0"/>
              <a:t>Storage of Equipment, Vehicles and Material on Highway Rights-of-Way</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28649" y="1690688"/>
            <a:ext cx="8343385" cy="3109911"/>
          </a:xfrm>
        </p:spPr>
      </p:pic>
      <p:sp>
        <p:nvSpPr>
          <p:cNvPr id="4" name="Content Placeholder 3"/>
          <p:cNvSpPr>
            <a:spLocks noGrp="1"/>
          </p:cNvSpPr>
          <p:nvPr>
            <p:ph sz="half" idx="2"/>
          </p:nvPr>
        </p:nvSpPr>
        <p:spPr/>
        <p:txBody>
          <a:bodyPr/>
          <a:lstStyle/>
          <a:p>
            <a:endParaRPr lang="en-US" dirty="0"/>
          </a:p>
        </p:txBody>
      </p:sp>
    </p:spTree>
    <p:extLst>
      <p:ext uri="{BB962C8B-B14F-4D97-AF65-F5344CB8AC3E}">
        <p14:creationId xmlns:p14="http://schemas.microsoft.com/office/powerpoint/2010/main" val="11063237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690689"/>
            <a:ext cx="7868151" cy="4364226"/>
          </a:xfrm>
          <a:prstGeom prst="rect">
            <a:avLst/>
          </a:prstGeom>
        </p:spPr>
      </p:pic>
      <p:sp>
        <p:nvSpPr>
          <p:cNvPr id="2" name="Title 1"/>
          <p:cNvSpPr>
            <a:spLocks noGrp="1"/>
          </p:cNvSpPr>
          <p:nvPr>
            <p:ph type="title"/>
          </p:nvPr>
        </p:nvSpPr>
        <p:spPr/>
        <p:txBody>
          <a:bodyPr/>
          <a:lstStyle/>
          <a:p>
            <a:r>
              <a:rPr lang="en-US" dirty="0" smtClean="0"/>
              <a:t>Conflicting Markings</a:t>
            </a:r>
            <a:endParaRPr lang="en-US" dirty="0"/>
          </a:p>
        </p:txBody>
      </p:sp>
      <p:sp>
        <p:nvSpPr>
          <p:cNvPr id="4" name="Content Placeholder 3"/>
          <p:cNvSpPr>
            <a:spLocks noGrp="1"/>
          </p:cNvSpPr>
          <p:nvPr>
            <p:ph sz="half" idx="2"/>
          </p:nvPr>
        </p:nvSpPr>
        <p:spPr>
          <a:xfrm>
            <a:off x="685801" y="1690689"/>
            <a:ext cx="7829549" cy="4486274"/>
          </a:xfrm>
        </p:spPr>
        <p:txBody>
          <a:bodyPr>
            <a:normAutofit/>
          </a:bodyPr>
          <a:lstStyle/>
          <a:p>
            <a:r>
              <a:rPr lang="en-US" dirty="0"/>
              <a:t>Conflicting </a:t>
            </a:r>
            <a:r>
              <a:rPr lang="en-US" dirty="0" smtClean="0"/>
              <a:t>markings:</a:t>
            </a:r>
          </a:p>
          <a:p>
            <a:pPr lvl="1"/>
            <a:r>
              <a:rPr lang="en-US" dirty="0"/>
              <a:t>c</a:t>
            </a:r>
            <a:r>
              <a:rPr lang="en-US" dirty="0" smtClean="0"/>
              <a:t>onsidered </a:t>
            </a:r>
            <a:r>
              <a:rPr lang="en-US" dirty="0"/>
              <a:t>to be any markings not actively in </a:t>
            </a:r>
            <a:r>
              <a:rPr lang="en-US" dirty="0" smtClean="0"/>
              <a:t>use,</a:t>
            </a:r>
          </a:p>
          <a:p>
            <a:pPr lvl="1"/>
            <a:r>
              <a:rPr lang="en-US" dirty="0" smtClean="0"/>
              <a:t>not </a:t>
            </a:r>
            <a:r>
              <a:rPr lang="en-US" dirty="0"/>
              <a:t>behind channelizing devices or portable barrier </a:t>
            </a:r>
            <a:r>
              <a:rPr lang="en-US" dirty="0" smtClean="0"/>
              <a:t>and/or, </a:t>
            </a:r>
          </a:p>
          <a:p>
            <a:pPr lvl="1"/>
            <a:r>
              <a:rPr lang="en-US" dirty="0" smtClean="0"/>
              <a:t>could </a:t>
            </a:r>
            <a:r>
              <a:rPr lang="en-US" dirty="0"/>
              <a:t>be misinterpreted by the traveling public </a:t>
            </a:r>
            <a:r>
              <a:rPr lang="en-US" dirty="0" smtClean="0"/>
              <a:t>or, </a:t>
            </a:r>
          </a:p>
          <a:p>
            <a:pPr lvl="1"/>
            <a:r>
              <a:rPr lang="en-US" dirty="0" smtClean="0"/>
              <a:t>cause </a:t>
            </a:r>
            <a:r>
              <a:rPr lang="en-US" dirty="0"/>
              <a:t>confusion to the driver as determined by the engineer. </a:t>
            </a:r>
            <a:endParaRPr lang="en-US" dirty="0" smtClean="0"/>
          </a:p>
          <a:p>
            <a:r>
              <a:rPr lang="en-US" dirty="0" smtClean="0"/>
              <a:t>Before </a:t>
            </a:r>
            <a:r>
              <a:rPr lang="en-US" dirty="0"/>
              <a:t>placing work zone markings, remove or cover all conflicting existing markings visible to the traveling public. </a:t>
            </a:r>
          </a:p>
          <a:p>
            <a:endParaRPr lang="en-US" dirty="0"/>
          </a:p>
        </p:txBody>
      </p:sp>
    </p:spTree>
    <p:extLst>
      <p:ext uri="{BB962C8B-B14F-4D97-AF65-F5344CB8AC3E}">
        <p14:creationId xmlns:p14="http://schemas.microsoft.com/office/powerpoint/2010/main" val="1711743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656" y="1499191"/>
            <a:ext cx="8059694" cy="4677772"/>
          </a:xfrm>
          <a:prstGeom prst="rect">
            <a:avLst/>
          </a:prstGeom>
        </p:spPr>
      </p:pic>
      <p:sp>
        <p:nvSpPr>
          <p:cNvPr id="2" name="Title 1"/>
          <p:cNvSpPr>
            <a:spLocks noGrp="1"/>
          </p:cNvSpPr>
          <p:nvPr>
            <p:ph type="title"/>
          </p:nvPr>
        </p:nvSpPr>
        <p:spPr>
          <a:xfrm>
            <a:off x="628650" y="365127"/>
            <a:ext cx="7886700" cy="1006474"/>
          </a:xfrm>
        </p:spPr>
        <p:txBody>
          <a:bodyPr>
            <a:normAutofit/>
          </a:bodyPr>
          <a:lstStyle/>
          <a:p>
            <a:r>
              <a:rPr lang="en-US" sz="3600" dirty="0" smtClean="0"/>
              <a:t>Automated Flagging Assistance Device</a:t>
            </a:r>
            <a:endParaRPr lang="en-US" sz="3600" dirty="0"/>
          </a:p>
        </p:txBody>
      </p:sp>
      <p:sp>
        <p:nvSpPr>
          <p:cNvPr id="4" name="Content Placeholder 3"/>
          <p:cNvSpPr>
            <a:spLocks noGrp="1"/>
          </p:cNvSpPr>
          <p:nvPr>
            <p:ph sz="half" idx="2"/>
          </p:nvPr>
        </p:nvSpPr>
        <p:spPr>
          <a:xfrm>
            <a:off x="531628" y="1825625"/>
            <a:ext cx="7983722" cy="4351338"/>
          </a:xfrm>
        </p:spPr>
        <p:txBody>
          <a:bodyPr>
            <a:normAutofit/>
          </a:bodyPr>
          <a:lstStyle/>
          <a:p>
            <a:r>
              <a:rPr lang="en-US" dirty="0"/>
              <a:t>The Contractor may (supplemental to using flaggers) furnish, install, maintain and operate automated flagger assistance devices (AFADs) with incidental items, for the purpose of assisting the flagger(s) in regulating traffic according to a written agreement approved by the Engineer. AFADs shall be furnished per the Department’s Approved List and shall be used in accordance with Supplemental Specification 830.</a:t>
            </a:r>
          </a:p>
          <a:p>
            <a:endParaRPr lang="en-US" dirty="0"/>
          </a:p>
        </p:txBody>
      </p:sp>
    </p:spTree>
    <p:extLst>
      <p:ext uri="{BB962C8B-B14F-4D97-AF65-F5344CB8AC3E}">
        <p14:creationId xmlns:p14="http://schemas.microsoft.com/office/powerpoint/2010/main" val="143659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9356" y="1478603"/>
            <a:ext cx="3523769" cy="4698359"/>
          </a:xfrm>
          <a:prstGeom prst="rect">
            <a:avLst/>
          </a:prstGeom>
        </p:spPr>
      </p:pic>
      <p:sp>
        <p:nvSpPr>
          <p:cNvPr id="2" name="Title 1"/>
          <p:cNvSpPr>
            <a:spLocks noGrp="1"/>
          </p:cNvSpPr>
          <p:nvPr>
            <p:ph type="title"/>
          </p:nvPr>
        </p:nvSpPr>
        <p:spPr/>
        <p:txBody>
          <a:bodyPr>
            <a:normAutofit/>
          </a:bodyPr>
          <a:lstStyle/>
          <a:p>
            <a:r>
              <a:rPr lang="en-US" sz="4000" b="1" dirty="0" smtClean="0"/>
              <a:t>SS 808 Digital Speed Limit Assemblies</a:t>
            </a:r>
            <a:endParaRPr lang="en-US" sz="4000" b="1" dirty="0"/>
          </a:p>
        </p:txBody>
      </p:sp>
      <p:sp>
        <p:nvSpPr>
          <p:cNvPr id="4" name="Content Placeholder 3"/>
          <p:cNvSpPr>
            <a:spLocks noGrp="1"/>
          </p:cNvSpPr>
          <p:nvPr>
            <p:ph sz="half" idx="2"/>
          </p:nvPr>
        </p:nvSpPr>
        <p:spPr>
          <a:xfrm>
            <a:off x="628650" y="1825625"/>
            <a:ext cx="7886700" cy="4351338"/>
          </a:xfrm>
        </p:spPr>
        <p:txBody>
          <a:bodyPr>
            <a:normAutofit/>
          </a:bodyPr>
          <a:lstStyle/>
          <a:p>
            <a:r>
              <a:rPr lang="en-US" dirty="0" smtClean="0"/>
              <a:t>The spec is approved</a:t>
            </a:r>
          </a:p>
          <a:p>
            <a:r>
              <a:rPr lang="en-US" dirty="0" smtClean="0"/>
              <a:t>There is currently 1 approved supplier</a:t>
            </a:r>
          </a:p>
          <a:p>
            <a:r>
              <a:rPr lang="en-US" dirty="0" smtClean="0"/>
              <a:t>There may be plans sold with flat sheet signs as the method for varying speed due to availability of the DSL assemblies</a:t>
            </a:r>
          </a:p>
          <a:p>
            <a:r>
              <a:rPr lang="en-US" dirty="0" smtClean="0"/>
              <a:t>Designers should be inserting this spec into plans</a:t>
            </a:r>
          </a:p>
          <a:p>
            <a:r>
              <a:rPr lang="en-US" dirty="0" smtClean="0"/>
              <a:t>Contractors (and designers) make sure the DSL assemblies are available, if not, ask </a:t>
            </a:r>
            <a:r>
              <a:rPr lang="en-US" dirty="0" err="1" smtClean="0"/>
              <a:t>prebid</a:t>
            </a:r>
            <a:r>
              <a:rPr lang="en-US" dirty="0" smtClean="0"/>
              <a:t> question for a change back to flat sheet signs</a:t>
            </a:r>
          </a:p>
          <a:p>
            <a:pPr marL="0" indent="0">
              <a:buNone/>
            </a:pPr>
            <a:endParaRPr lang="en-US" dirty="0"/>
          </a:p>
        </p:txBody>
      </p:sp>
    </p:spTree>
    <p:extLst>
      <p:ext uri="{BB962C8B-B14F-4D97-AF65-F5344CB8AC3E}">
        <p14:creationId xmlns:p14="http://schemas.microsoft.com/office/powerpoint/2010/main" val="274450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Logger System</a:t>
            </a:r>
            <a:endParaRPr lang="en-US" dirty="0"/>
          </a:p>
        </p:txBody>
      </p:sp>
      <p:sp>
        <p:nvSpPr>
          <p:cNvPr id="4" name="Content Placeholder 3"/>
          <p:cNvSpPr>
            <a:spLocks noGrp="1"/>
          </p:cNvSpPr>
          <p:nvPr>
            <p:ph sz="half" idx="2"/>
          </p:nvPr>
        </p:nvSpPr>
        <p:spPr>
          <a:xfrm>
            <a:off x="1227438" y="1825625"/>
            <a:ext cx="7287912" cy="4351338"/>
          </a:xfrm>
        </p:spPr>
        <p:txBody>
          <a:bodyPr>
            <a:normAutofit/>
          </a:bodyPr>
          <a:lstStyle/>
          <a:p>
            <a:r>
              <a:rPr lang="en-US" dirty="0" smtClean="0"/>
              <a:t>Add on to current </a:t>
            </a:r>
            <a:r>
              <a:rPr lang="en-US" dirty="0" err="1" smtClean="0"/>
              <a:t>datalogger</a:t>
            </a:r>
            <a:r>
              <a:rPr lang="en-US" dirty="0" smtClean="0"/>
              <a:t> equipment</a:t>
            </a:r>
          </a:p>
          <a:p>
            <a:r>
              <a:rPr lang="en-US" dirty="0" smtClean="0"/>
              <a:t>Allows for direct transmittal from manufacturer of equipment </a:t>
            </a:r>
            <a:r>
              <a:rPr lang="en-US" smtClean="0"/>
              <a:t>to ODOT </a:t>
            </a:r>
            <a:r>
              <a:rPr lang="en-US" dirty="0" smtClean="0"/>
              <a:t>personnel and contractor personnel simultaneously.</a:t>
            </a:r>
          </a:p>
          <a:p>
            <a:r>
              <a:rPr lang="en-US" dirty="0" smtClean="0"/>
              <a:t>Currently for district wide 642 paint projects only</a:t>
            </a:r>
          </a:p>
          <a:p>
            <a:r>
              <a:rPr lang="en-US" dirty="0" smtClean="0"/>
              <a:t>Moving to standardization for all projects by October update</a:t>
            </a:r>
            <a:endParaRPr lang="en-US" dirty="0"/>
          </a:p>
        </p:txBody>
      </p:sp>
    </p:spTree>
    <p:extLst>
      <p:ext uri="{BB962C8B-B14F-4D97-AF65-F5344CB8AC3E}">
        <p14:creationId xmlns:p14="http://schemas.microsoft.com/office/powerpoint/2010/main" val="3762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104.02.D. Significant Changes in Character of the Work – </a:t>
            </a:r>
            <a:r>
              <a:rPr lang="en-US" dirty="0" err="1"/>
              <a:t>con’t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u="sng" dirty="0"/>
              <a:t>A quantity overrun is defined as follow:</a:t>
            </a:r>
            <a:endParaRPr lang="en-US" dirty="0"/>
          </a:p>
          <a:p>
            <a:pPr marL="0" lvl="0" indent="0">
              <a:buNone/>
            </a:pPr>
            <a:r>
              <a:rPr lang="en-US" dirty="0" smtClean="0"/>
              <a:t>	</a:t>
            </a:r>
            <a:r>
              <a:rPr lang="en-US" u="sng" dirty="0" smtClean="0"/>
              <a:t>1. the</a:t>
            </a:r>
            <a:r>
              <a:rPr lang="en-US" u="sng" dirty="0"/>
              <a:t>  estimated quantity of a contract item </a:t>
            </a:r>
            <a:r>
              <a:rPr lang="en-US" dirty="0" smtClean="0"/>
              <a:t>	</a:t>
            </a:r>
            <a:r>
              <a:rPr lang="en-US" u="sng" dirty="0" smtClean="0"/>
              <a:t>exceeds </a:t>
            </a:r>
            <a:r>
              <a:rPr lang="en-US" u="sng" dirty="0"/>
              <a:t>four units, and </a:t>
            </a:r>
            <a:endParaRPr lang="en-US" dirty="0"/>
          </a:p>
          <a:p>
            <a:pPr marL="0" lvl="0" indent="0">
              <a:buNone/>
            </a:pPr>
            <a:r>
              <a:rPr lang="en-US" dirty="0" smtClean="0"/>
              <a:t>	</a:t>
            </a:r>
            <a:r>
              <a:rPr lang="en-US" strike="sngStrike" dirty="0" smtClean="0"/>
              <a:t>2. If </a:t>
            </a:r>
            <a:r>
              <a:rPr lang="en-US" dirty="0"/>
              <a:t>the increase in quantity of any unit price Contract </a:t>
            </a:r>
            <a:r>
              <a:rPr lang="en-US" dirty="0" smtClean="0"/>
              <a:t>	Item </a:t>
            </a:r>
            <a:r>
              <a:rPr lang="en-US" dirty="0"/>
              <a:t>exceeds 25 percent of the estimated quantity, </a:t>
            </a:r>
            <a:r>
              <a:rPr lang="en-US" dirty="0" smtClean="0"/>
              <a:t>	and </a:t>
            </a:r>
            <a:endParaRPr lang="en-US" dirty="0"/>
          </a:p>
          <a:p>
            <a:pPr marL="0" lvl="0" indent="0">
              <a:buNone/>
            </a:pPr>
            <a:r>
              <a:rPr lang="en-US" dirty="0" smtClean="0"/>
              <a:t>	3. the </a:t>
            </a:r>
            <a:r>
              <a:rPr lang="en-US" dirty="0"/>
              <a:t>total of all </a:t>
            </a:r>
            <a:r>
              <a:rPr lang="en-US" u="sng" dirty="0"/>
              <a:t>such </a:t>
            </a:r>
            <a:r>
              <a:rPr lang="en-US" dirty="0"/>
              <a:t>adjustments for all Contract </a:t>
            </a:r>
            <a:r>
              <a:rPr lang="en-US" dirty="0" smtClean="0"/>
              <a:t>	Items </a:t>
            </a:r>
            <a:r>
              <a:rPr lang="en-US" dirty="0"/>
              <a:t>is more than $800</a:t>
            </a:r>
            <a:r>
              <a:rPr lang="en-US" u="sng" dirty="0" smtClean="0"/>
              <a:t>.</a:t>
            </a:r>
            <a:endParaRPr lang="en-US" dirty="0"/>
          </a:p>
          <a:p>
            <a:pPr marL="0" indent="0">
              <a:buNone/>
            </a:pPr>
            <a:r>
              <a:rPr lang="en-US" u="sng" dirty="0" err="1"/>
              <a:t>T</a:t>
            </a:r>
            <a:r>
              <a:rPr lang="en-US" strike="sngStrike" dirty="0" err="1"/>
              <a:t>t</a:t>
            </a:r>
            <a:r>
              <a:rPr lang="en-US" dirty="0" err="1"/>
              <a:t>hen</a:t>
            </a:r>
            <a:r>
              <a:rPr lang="en-US" dirty="0"/>
              <a:t> after a final determination of final quantities according to 109.12.C, the Engineer will adjust the unit prices for the Contract Items exceeding 25 percent of the estimated quantity.  The factor obtained from Table 104.02-3 is only applied to the quantity exceeding 125% of the estimated quantity.</a:t>
            </a:r>
          </a:p>
          <a:p>
            <a:pPr marL="0" indent="0">
              <a:buNone/>
            </a:pPr>
            <a:endParaRPr lang="en-US" dirty="0"/>
          </a:p>
        </p:txBody>
      </p:sp>
    </p:spTree>
    <p:extLst>
      <p:ext uri="{BB962C8B-B14F-4D97-AF65-F5344CB8AC3E}">
        <p14:creationId xmlns:p14="http://schemas.microsoft.com/office/powerpoint/2010/main" val="2358298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107.15 Contractor’s Responsibility for </a:t>
            </a:r>
            <a:r>
              <a:rPr lang="en-US" dirty="0" smtClean="0"/>
              <a:t>Work </a:t>
            </a:r>
            <a:endParaRPr lang="en-US" dirty="0"/>
          </a:p>
        </p:txBody>
      </p:sp>
      <p:sp>
        <p:nvSpPr>
          <p:cNvPr id="3" name="Content Placeholder 2"/>
          <p:cNvSpPr>
            <a:spLocks noGrp="1"/>
          </p:cNvSpPr>
          <p:nvPr>
            <p:ph idx="1"/>
          </p:nvPr>
        </p:nvSpPr>
        <p:spPr/>
        <p:txBody>
          <a:bodyPr>
            <a:noAutofit/>
          </a:bodyPr>
          <a:lstStyle/>
          <a:p>
            <a:pPr marL="0" indent="0">
              <a:buNone/>
            </a:pPr>
            <a:r>
              <a:rPr lang="en-US" sz="2200" dirty="0"/>
              <a:t>In the event that the Engineer determines that damage to completed permanent items of Work results from traffic using a substantially completed section of Roadway, the Department may compensate the Contractor for repair of the damage as authorized by Change Order.  To receive compensation for the damage the Contractor must meet the following requirements.</a:t>
            </a:r>
          </a:p>
          <a:p>
            <a:pPr marL="0" indent="0">
              <a:buNone/>
            </a:pPr>
            <a:r>
              <a:rPr lang="en-US" sz="2200" dirty="0" smtClean="0"/>
              <a:t>A. Notify </a:t>
            </a:r>
            <a:r>
              <a:rPr lang="en-US" sz="2200" dirty="0"/>
              <a:t>the Engineer of each occurrence of damage in writing within 10 Calendar Days.</a:t>
            </a:r>
          </a:p>
          <a:p>
            <a:pPr marL="0" indent="0">
              <a:buNone/>
            </a:pPr>
            <a:r>
              <a:rPr lang="en-US" sz="2200" dirty="0" smtClean="0"/>
              <a:t>B. Contact </a:t>
            </a:r>
            <a:r>
              <a:rPr lang="en-US" sz="2200" dirty="0"/>
              <a:t>the local law enforcement agency to determine if the accident was investigated and a report filed.  If an accident report was filed, obtain the report and notify the motorist, and copy their insurance company, via registered mail that the motorist is responsible for the cost of damage repairs.  </a:t>
            </a:r>
          </a:p>
        </p:txBody>
      </p:sp>
    </p:spTree>
    <p:extLst>
      <p:ext uri="{BB962C8B-B14F-4D97-AF65-F5344CB8AC3E}">
        <p14:creationId xmlns:p14="http://schemas.microsoft.com/office/powerpoint/2010/main" val="951772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107.15 Contractor’s Responsibility for Work – </a:t>
            </a:r>
            <a:r>
              <a:rPr lang="en-US" dirty="0" err="1"/>
              <a:t>con’t</a:t>
            </a:r>
            <a:endParaRPr lang="en-US" dirty="0"/>
          </a:p>
        </p:txBody>
      </p:sp>
      <p:sp>
        <p:nvSpPr>
          <p:cNvPr id="3" name="Content Placeholder 2"/>
          <p:cNvSpPr>
            <a:spLocks noGrp="1"/>
          </p:cNvSpPr>
          <p:nvPr>
            <p:ph idx="1"/>
          </p:nvPr>
        </p:nvSpPr>
        <p:spPr/>
        <p:txBody>
          <a:bodyPr>
            <a:noAutofit/>
          </a:bodyPr>
          <a:lstStyle/>
          <a:p>
            <a:pPr marL="0" indent="0">
              <a:buNone/>
            </a:pPr>
            <a:r>
              <a:rPr lang="en-US" sz="2200" dirty="0"/>
              <a:t>If the motorist does not respond within 30 days, make a second attempt to contact the motorist and copy the insurance company via registered mail.</a:t>
            </a:r>
          </a:p>
          <a:p>
            <a:pPr marL="0" indent="0">
              <a:buNone/>
            </a:pPr>
            <a:r>
              <a:rPr lang="en-US" sz="2200" dirty="0" smtClean="0"/>
              <a:t>C. If </a:t>
            </a:r>
            <a:r>
              <a:rPr lang="en-US" sz="2200" dirty="0"/>
              <a:t>no response is received from the motorist or insurance company within 30 days, send a letter to the Engineer </a:t>
            </a:r>
            <a:r>
              <a:rPr lang="en-US" sz="2200" u="sng" dirty="0"/>
              <a:t>within eighteen months of the event </a:t>
            </a:r>
            <a:r>
              <a:rPr lang="en-US" sz="2200" dirty="0"/>
              <a:t>and include documentation of good faith effort to seek recovery from responsible parties.</a:t>
            </a:r>
          </a:p>
          <a:p>
            <a:pPr marL="0" indent="0">
              <a:buNone/>
            </a:pPr>
            <a:r>
              <a:rPr lang="en-US" sz="2200" dirty="0" smtClean="0"/>
              <a:t>D. The </a:t>
            </a:r>
            <a:r>
              <a:rPr lang="en-US" sz="2200" dirty="0"/>
              <a:t>Department will make an adjustment according to 108.06 and 109.05 to compensate the Contractor for the added costs and delays, if any, resulting from repairing damaged Work.</a:t>
            </a:r>
          </a:p>
          <a:p>
            <a:pPr marL="0" indent="0">
              <a:buNone/>
            </a:pPr>
            <a:r>
              <a:rPr lang="en-US" sz="2200" dirty="0"/>
              <a:t>If there is no accident report on file and no means of identifying the guilty motorist, the Contractor will likewise be compensated to repair the damaged Work.</a:t>
            </a:r>
          </a:p>
        </p:txBody>
      </p:sp>
    </p:spTree>
    <p:extLst>
      <p:ext uri="{BB962C8B-B14F-4D97-AF65-F5344CB8AC3E}">
        <p14:creationId xmlns:p14="http://schemas.microsoft.com/office/powerpoint/2010/main" val="808189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108.07 Failure to Complete on Time</a:t>
            </a:r>
          </a:p>
        </p:txBody>
      </p:sp>
      <p:graphicFrame>
        <p:nvGraphicFramePr>
          <p:cNvPr id="4" name="Content Placeholder 3"/>
          <p:cNvGraphicFramePr>
            <a:graphicFrameLocks noGrp="1"/>
          </p:cNvGraphicFramePr>
          <p:nvPr>
            <p:ph idx="1"/>
            <p:extLst/>
          </p:nvPr>
        </p:nvGraphicFramePr>
        <p:xfrm>
          <a:off x="1296537" y="2419978"/>
          <a:ext cx="6550926" cy="3587496"/>
        </p:xfrm>
        <a:graphic>
          <a:graphicData uri="http://schemas.openxmlformats.org/drawingml/2006/table">
            <a:tbl>
              <a:tblPr/>
              <a:tblGrid>
                <a:gridCol w="1965278"/>
                <a:gridCol w="2001672"/>
                <a:gridCol w="2147248"/>
                <a:gridCol w="436728"/>
              </a:tblGrid>
              <a:tr h="0">
                <a:tc gridSpan="2">
                  <a:txBody>
                    <a:bodyPr/>
                    <a:lstStyle/>
                    <a:p>
                      <a:pPr marL="91440" marR="0" indent="-91440">
                        <a:lnSpc>
                          <a:spcPct val="107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p>
                      <a:pPr marL="91440" marR="0" indent="-91440">
                        <a:lnSpc>
                          <a:spcPct val="107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p>
                      <a:pPr marL="91440" marR="0" indent="-91440">
                        <a:lnSpc>
                          <a:spcPct val="107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Original Contract Amount</a:t>
                      </a:r>
                      <a:endParaRPr lang="en-US" sz="2000" dirty="0">
                        <a:effectLst/>
                        <a:latin typeface="+mn-lt"/>
                        <a:ea typeface="Calibri" panose="020F0502020204030204" pitchFamily="34" charset="0"/>
                        <a:cs typeface="Times New Roman" panose="02020603050405020304" pitchFamily="18" charset="0"/>
                      </a:endParaRPr>
                    </a:p>
                    <a:p>
                      <a:pPr marL="91440" marR="0" indent="-91440">
                        <a:lnSpc>
                          <a:spcPct val="107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(Total Amount of the Bid)</a:t>
                      </a:r>
                      <a:endParaRPr lang="en-US" sz="2000" dirty="0">
                        <a:effectLst/>
                        <a:latin typeface="+mn-lt"/>
                        <a:ea typeface="Calibri" panose="020F0502020204030204" pitchFamily="34" charset="0"/>
                        <a:cs typeface="Times New Roman" panose="02020603050405020304" pitchFamily="18" charset="0"/>
                      </a:endParaRPr>
                    </a:p>
                  </a:txBody>
                  <a:tcPr marL="73025" marR="73025" marT="0" marB="0" anchor="b">
                    <a:lnL>
                      <a:noFill/>
                    </a:lnL>
                    <a:lnR>
                      <a:noFill/>
                    </a:lnR>
                    <a:lnT>
                      <a:noFill/>
                    </a:lnT>
                    <a:lnB>
                      <a:noFill/>
                    </a:lnB>
                  </a:tcPr>
                </a:tc>
                <a:tc hMerge="1">
                  <a:txBody>
                    <a:bodyPr/>
                    <a:lstStyle/>
                    <a:p>
                      <a:endParaRPr lang="en-US"/>
                    </a:p>
                  </a:txBody>
                  <a:tcPr/>
                </a:tc>
                <a:tc gridSpan="2">
                  <a:txBody>
                    <a:bodyPr/>
                    <a:lstStyle/>
                    <a:p>
                      <a:pPr marL="91440" marR="0" indent="-91440" algn="ctr">
                        <a:lnSpc>
                          <a:spcPct val="107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Amount of Liquidated</a:t>
                      </a:r>
                      <a:endParaRPr lang="en-US" sz="2000" dirty="0">
                        <a:effectLst/>
                        <a:latin typeface="+mn-lt"/>
                        <a:ea typeface="Calibri" panose="020F0502020204030204" pitchFamily="34" charset="0"/>
                        <a:cs typeface="Times New Roman" panose="02020603050405020304" pitchFamily="18" charset="0"/>
                      </a:endParaRPr>
                    </a:p>
                    <a:p>
                      <a:pPr marL="91440" marR="0" indent="-91440" algn="ctr">
                        <a:lnSpc>
                          <a:spcPct val="107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Damages to be</a:t>
                      </a:r>
                      <a:endParaRPr lang="en-US" sz="2000" dirty="0">
                        <a:effectLst/>
                        <a:latin typeface="+mn-lt"/>
                        <a:ea typeface="Calibri" panose="020F0502020204030204" pitchFamily="34" charset="0"/>
                        <a:cs typeface="Times New Roman" panose="02020603050405020304" pitchFamily="18" charset="0"/>
                      </a:endParaRPr>
                    </a:p>
                    <a:p>
                      <a:pPr marL="91440" marR="0" indent="-91440" algn="ctr">
                        <a:lnSpc>
                          <a:spcPct val="107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Deducted for Each</a:t>
                      </a:r>
                      <a:endParaRPr lang="en-US" sz="2000" dirty="0">
                        <a:effectLst/>
                        <a:latin typeface="+mn-lt"/>
                        <a:ea typeface="Calibri" panose="020F0502020204030204" pitchFamily="34" charset="0"/>
                        <a:cs typeface="Times New Roman" panose="02020603050405020304" pitchFamily="18" charset="0"/>
                      </a:endParaRPr>
                    </a:p>
                    <a:p>
                      <a:pPr marL="91440" marR="0" indent="-91440" algn="ctr">
                        <a:lnSpc>
                          <a:spcPct val="107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Calendar Day of</a:t>
                      </a:r>
                      <a:endParaRPr lang="en-US" sz="2000" dirty="0">
                        <a:effectLst/>
                        <a:latin typeface="+mn-lt"/>
                        <a:ea typeface="Calibri" panose="020F0502020204030204" pitchFamily="34" charset="0"/>
                        <a:cs typeface="Times New Roman" panose="02020603050405020304" pitchFamily="18" charset="0"/>
                      </a:endParaRPr>
                    </a:p>
                    <a:p>
                      <a:pPr marL="91440" marR="0" indent="-91440" algn="ctr">
                        <a:lnSpc>
                          <a:spcPct val="107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Overrun in Time</a:t>
                      </a:r>
                      <a:endParaRPr lang="en-US" sz="2000" dirty="0">
                        <a:effectLst/>
                        <a:latin typeface="+mn-lt"/>
                        <a:ea typeface="Calibri" panose="020F0502020204030204" pitchFamily="34" charset="0"/>
                        <a:cs typeface="Times New Roman" panose="02020603050405020304" pitchFamily="18" charset="0"/>
                      </a:endParaRPr>
                    </a:p>
                  </a:txBody>
                  <a:tcPr marL="73025" marR="73025" marT="0" marB="0" anchor="b">
                    <a:lnL>
                      <a:noFill/>
                    </a:lnL>
                    <a:lnR>
                      <a:noFill/>
                    </a:lnR>
                    <a:lnT>
                      <a:noFill/>
                    </a:lnT>
                    <a:lnB>
                      <a:noFill/>
                    </a:lnB>
                  </a:tcPr>
                </a:tc>
                <a:tc hMerge="1">
                  <a:txBody>
                    <a:bodyPr/>
                    <a:lstStyle/>
                    <a:p>
                      <a:endParaRPr lang="en-US"/>
                    </a:p>
                  </a:txBody>
                  <a:tcPr/>
                </a:tc>
              </a:tr>
              <a:tr h="0">
                <a:tc>
                  <a:txBody>
                    <a:bodyPr/>
                    <a:lstStyle/>
                    <a:p>
                      <a:pPr marL="91440" marR="0" indent="-91440">
                        <a:lnSpc>
                          <a:spcPct val="107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From More Than</a:t>
                      </a:r>
                      <a:endParaRPr lang="en-US" sz="2000" dirty="0">
                        <a:effectLst/>
                        <a:latin typeface="+mn-lt"/>
                        <a:ea typeface="Calibri" panose="020F0502020204030204" pitchFamily="34" charset="0"/>
                        <a:cs typeface="Times New Roman" panose="02020603050405020304" pitchFamily="18" charset="0"/>
                      </a:endParaRPr>
                    </a:p>
                  </a:txBody>
                  <a:tcPr marL="73025"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91440" marR="0" indent="-91440">
                        <a:lnSpc>
                          <a:spcPct val="107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To and Including</a:t>
                      </a:r>
                      <a:endParaRPr lang="en-US" sz="2000" dirty="0">
                        <a:effectLst/>
                        <a:latin typeface="+mn-lt"/>
                        <a:ea typeface="Calibri" panose="020F0502020204030204" pitchFamily="34" charset="0"/>
                        <a:cs typeface="Times New Roman" panose="02020603050405020304" pitchFamily="18" charset="0"/>
                      </a:endParaRPr>
                    </a:p>
                  </a:txBody>
                  <a:tcPr marL="73025"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91440" marR="0" indent="-91440" algn="ctr">
                        <a:lnSpc>
                          <a:spcPct val="107000"/>
                        </a:lnSpc>
                        <a:spcBef>
                          <a:spcPts val="0"/>
                        </a:spcBef>
                        <a:spcAft>
                          <a:spcPts val="0"/>
                        </a:spcAft>
                      </a:pPr>
                      <a:r>
                        <a:rPr lang="en-US" sz="2000">
                          <a:effectLst/>
                          <a:latin typeface="+mn-lt"/>
                          <a:ea typeface="Times New Roman" panose="02020603050405020304" pitchFamily="18" charset="0"/>
                          <a:cs typeface="Times New Roman" panose="02020603050405020304" pitchFamily="18" charset="0"/>
                        </a:rPr>
                        <a:t> </a:t>
                      </a:r>
                      <a:endParaRPr lang="en-US" sz="2000">
                        <a:effectLst/>
                        <a:latin typeface="+mn-lt"/>
                        <a:ea typeface="Calibri" panose="020F0502020204030204" pitchFamily="34" charset="0"/>
                        <a:cs typeface="Times New Roman" panose="02020603050405020304" pitchFamily="18" charset="0"/>
                      </a:endParaRPr>
                    </a:p>
                  </a:txBody>
                  <a:tcPr marL="73025" marR="7302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tr>
              <a:tr h="0">
                <a:tc>
                  <a:txBody>
                    <a:bodyPr/>
                    <a:lstStyle/>
                    <a:p>
                      <a:pPr marL="91440" marR="0" indent="-91440">
                        <a:lnSpc>
                          <a:spcPct val="107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$0.00</a:t>
                      </a:r>
                      <a:endParaRPr lang="en-US" sz="2000" dirty="0">
                        <a:effectLst/>
                        <a:latin typeface="+mn-lt"/>
                        <a:ea typeface="Calibri" panose="020F0502020204030204" pitchFamily="34" charset="0"/>
                        <a:cs typeface="Times New Roman" panose="02020603050405020304" pitchFamily="18" charset="0"/>
                      </a:endParaRPr>
                    </a:p>
                  </a:txBody>
                  <a:tcPr marL="73025"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91440" marR="0" indent="-91440">
                        <a:lnSpc>
                          <a:spcPct val="107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$500,000</a:t>
                      </a:r>
                      <a:endParaRPr lang="en-US" sz="2000" dirty="0">
                        <a:effectLst/>
                        <a:latin typeface="+mn-lt"/>
                        <a:ea typeface="Calibri" panose="020F0502020204030204" pitchFamily="34" charset="0"/>
                        <a:cs typeface="Times New Roman" panose="02020603050405020304" pitchFamily="18" charset="0"/>
                      </a:endParaRPr>
                    </a:p>
                  </a:txBody>
                  <a:tcPr marL="73025"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91440" marR="0" indent="-91440" algn="ctr">
                        <a:lnSpc>
                          <a:spcPct val="107000"/>
                        </a:lnSpc>
                        <a:spcBef>
                          <a:spcPts val="0"/>
                        </a:spcBef>
                        <a:spcAft>
                          <a:spcPts val="0"/>
                        </a:spcAft>
                      </a:pPr>
                      <a:r>
                        <a:rPr lang="en-US" sz="2000" dirty="0">
                          <a:solidFill>
                            <a:schemeClr val="tx1"/>
                          </a:solidFill>
                          <a:effectLst/>
                          <a:latin typeface="+mn-lt"/>
                          <a:ea typeface="Times New Roman" panose="02020603050405020304" pitchFamily="18" charset="0"/>
                          <a:cs typeface="Times New Roman" panose="02020603050405020304" pitchFamily="18" charset="0"/>
                        </a:rPr>
                        <a:t>$</a:t>
                      </a:r>
                      <a:r>
                        <a:rPr lang="en-US" sz="2000" u="sng" dirty="0">
                          <a:solidFill>
                            <a:schemeClr val="tx1"/>
                          </a:solidFill>
                          <a:effectLst/>
                          <a:latin typeface="+mn-lt"/>
                          <a:ea typeface="Times New Roman" panose="02020603050405020304" pitchFamily="18" charset="0"/>
                          <a:cs typeface="Times New Roman" panose="02020603050405020304" pitchFamily="18" charset="0"/>
                        </a:rPr>
                        <a:t>400</a:t>
                      </a:r>
                      <a:r>
                        <a:rPr lang="en-US" sz="2000" strike="sngStrike" dirty="0">
                          <a:solidFill>
                            <a:schemeClr val="tx1"/>
                          </a:solidFill>
                          <a:effectLst/>
                          <a:latin typeface="+mn-lt"/>
                          <a:ea typeface="Times New Roman" panose="02020603050405020304" pitchFamily="18" charset="0"/>
                          <a:cs typeface="Times New Roman" panose="02020603050405020304" pitchFamily="18" charset="0"/>
                        </a:rPr>
                        <a:t>500</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73025"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tr>
              <a:tr h="0">
                <a:tc>
                  <a:txBody>
                    <a:bodyPr/>
                    <a:lstStyle/>
                    <a:p>
                      <a:pPr marL="91440" marR="0" indent="-91440">
                        <a:lnSpc>
                          <a:spcPct val="107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$500,000</a:t>
                      </a:r>
                      <a:endParaRPr lang="en-US" sz="2000" dirty="0">
                        <a:effectLst/>
                        <a:latin typeface="+mn-lt"/>
                        <a:ea typeface="Calibri" panose="020F0502020204030204" pitchFamily="34" charset="0"/>
                        <a:cs typeface="Times New Roman" panose="02020603050405020304" pitchFamily="18" charset="0"/>
                      </a:endParaRPr>
                    </a:p>
                  </a:txBody>
                  <a:tcPr marL="73025" marR="73025" marT="0" marB="0" anchor="b">
                    <a:lnL>
                      <a:noFill/>
                    </a:lnL>
                    <a:lnR>
                      <a:noFill/>
                    </a:lnR>
                    <a:lnT>
                      <a:noFill/>
                    </a:lnT>
                    <a:lnB>
                      <a:noFill/>
                    </a:lnB>
                  </a:tcPr>
                </a:tc>
                <a:tc>
                  <a:txBody>
                    <a:bodyPr/>
                    <a:lstStyle/>
                    <a:p>
                      <a:pPr marL="91440" marR="0" indent="-91440">
                        <a:lnSpc>
                          <a:spcPct val="107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$2,000,000</a:t>
                      </a:r>
                      <a:endParaRPr lang="en-US" sz="2000" dirty="0">
                        <a:effectLst/>
                        <a:latin typeface="+mn-lt"/>
                        <a:ea typeface="Calibri" panose="020F0502020204030204" pitchFamily="34" charset="0"/>
                        <a:cs typeface="Times New Roman" panose="02020603050405020304" pitchFamily="18" charset="0"/>
                      </a:endParaRPr>
                    </a:p>
                  </a:txBody>
                  <a:tcPr marL="73025" marR="73025" marT="0" marB="0" anchor="b">
                    <a:lnL>
                      <a:noFill/>
                    </a:lnL>
                    <a:lnR>
                      <a:noFill/>
                    </a:lnR>
                    <a:lnT>
                      <a:noFill/>
                    </a:lnT>
                    <a:lnB>
                      <a:noFill/>
                    </a:lnB>
                  </a:tcPr>
                </a:tc>
                <a:tc>
                  <a:txBody>
                    <a:bodyPr/>
                    <a:lstStyle/>
                    <a:p>
                      <a:pPr marL="91440" marR="0" indent="-91440" algn="ctr">
                        <a:lnSpc>
                          <a:spcPct val="107000"/>
                        </a:lnSpc>
                        <a:spcBef>
                          <a:spcPts val="0"/>
                        </a:spcBef>
                        <a:spcAft>
                          <a:spcPts val="0"/>
                        </a:spcAft>
                      </a:pPr>
                      <a:r>
                        <a:rPr lang="en-US" sz="2000" dirty="0">
                          <a:solidFill>
                            <a:schemeClr val="tx1"/>
                          </a:solidFill>
                          <a:effectLst/>
                          <a:latin typeface="+mn-lt"/>
                          <a:ea typeface="Times New Roman" panose="02020603050405020304" pitchFamily="18" charset="0"/>
                          <a:cs typeface="Times New Roman" panose="02020603050405020304" pitchFamily="18" charset="0"/>
                        </a:rPr>
                        <a:t>$</a:t>
                      </a:r>
                      <a:r>
                        <a:rPr lang="en-US" sz="2000" u="sng" dirty="0">
                          <a:solidFill>
                            <a:schemeClr val="tx1"/>
                          </a:solidFill>
                          <a:effectLst/>
                          <a:latin typeface="+mn-lt"/>
                          <a:ea typeface="Times New Roman" panose="02020603050405020304" pitchFamily="18" charset="0"/>
                          <a:cs typeface="Times New Roman" panose="02020603050405020304" pitchFamily="18" charset="0"/>
                        </a:rPr>
                        <a:t>600</a:t>
                      </a:r>
                      <a:r>
                        <a:rPr lang="en-US" sz="2000" strike="sngStrike" dirty="0">
                          <a:solidFill>
                            <a:schemeClr val="tx1"/>
                          </a:solidFill>
                          <a:effectLst/>
                          <a:latin typeface="+mn-lt"/>
                          <a:ea typeface="Times New Roman" panose="02020603050405020304" pitchFamily="18" charset="0"/>
                          <a:cs typeface="Times New Roman" panose="02020603050405020304" pitchFamily="18" charset="0"/>
                        </a:rPr>
                        <a:t>1,000</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73025" marR="73025" marT="0" marB="0" anchor="b">
                    <a:lnL>
                      <a:noFill/>
                    </a:lnL>
                    <a:lnR>
                      <a:noFill/>
                    </a:lnR>
                    <a:lnT>
                      <a:noFill/>
                    </a:lnT>
                    <a:lnB>
                      <a:noFill/>
                    </a:lnB>
                  </a:tcPr>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tr>
              <a:tr h="0">
                <a:tc>
                  <a:txBody>
                    <a:bodyPr/>
                    <a:lstStyle/>
                    <a:p>
                      <a:pPr marL="91440" marR="0" indent="-91440">
                        <a:lnSpc>
                          <a:spcPct val="107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$2,000,000</a:t>
                      </a:r>
                      <a:endParaRPr lang="en-US" sz="2000" dirty="0">
                        <a:effectLst/>
                        <a:latin typeface="+mn-lt"/>
                        <a:ea typeface="Calibri" panose="020F0502020204030204" pitchFamily="34" charset="0"/>
                        <a:cs typeface="Times New Roman" panose="02020603050405020304" pitchFamily="18" charset="0"/>
                      </a:endParaRPr>
                    </a:p>
                  </a:txBody>
                  <a:tcPr marL="73025" marR="73025" marT="0" marB="0" anchor="b">
                    <a:lnL>
                      <a:noFill/>
                    </a:lnL>
                    <a:lnR>
                      <a:noFill/>
                    </a:lnR>
                    <a:lnT>
                      <a:noFill/>
                    </a:lnT>
                    <a:lnB>
                      <a:noFill/>
                    </a:lnB>
                  </a:tcPr>
                </a:tc>
                <a:tc>
                  <a:txBody>
                    <a:bodyPr/>
                    <a:lstStyle/>
                    <a:p>
                      <a:pPr marL="91440" marR="0" indent="-91440">
                        <a:lnSpc>
                          <a:spcPct val="107000"/>
                        </a:lnSpc>
                        <a:spcBef>
                          <a:spcPts val="0"/>
                        </a:spcBef>
                        <a:spcAft>
                          <a:spcPts val="0"/>
                        </a:spcAft>
                      </a:pPr>
                      <a:r>
                        <a:rPr lang="en-US" sz="2000">
                          <a:effectLst/>
                          <a:latin typeface="+mn-lt"/>
                          <a:ea typeface="Times New Roman" panose="02020603050405020304" pitchFamily="18" charset="0"/>
                          <a:cs typeface="Times New Roman" panose="02020603050405020304" pitchFamily="18" charset="0"/>
                        </a:rPr>
                        <a:t>$10,000,000</a:t>
                      </a:r>
                      <a:endParaRPr lang="en-US" sz="2000">
                        <a:effectLst/>
                        <a:latin typeface="+mn-lt"/>
                        <a:ea typeface="Calibri" panose="020F0502020204030204" pitchFamily="34" charset="0"/>
                        <a:cs typeface="Times New Roman" panose="02020603050405020304" pitchFamily="18" charset="0"/>
                      </a:endParaRPr>
                    </a:p>
                  </a:txBody>
                  <a:tcPr marL="73025" marR="73025" marT="0" marB="0" anchor="b">
                    <a:lnL>
                      <a:noFill/>
                    </a:lnL>
                    <a:lnR>
                      <a:noFill/>
                    </a:lnR>
                    <a:lnT>
                      <a:noFill/>
                    </a:lnT>
                    <a:lnB>
                      <a:noFill/>
                    </a:lnB>
                  </a:tcPr>
                </a:tc>
                <a:tc>
                  <a:txBody>
                    <a:bodyPr/>
                    <a:lstStyle/>
                    <a:p>
                      <a:pPr marL="91440" marR="0" indent="-91440" algn="ctr">
                        <a:lnSpc>
                          <a:spcPct val="107000"/>
                        </a:lnSpc>
                        <a:spcBef>
                          <a:spcPts val="0"/>
                        </a:spcBef>
                        <a:spcAft>
                          <a:spcPts val="0"/>
                        </a:spcAft>
                      </a:pPr>
                      <a:r>
                        <a:rPr lang="en-US" sz="2000" dirty="0">
                          <a:solidFill>
                            <a:schemeClr val="tx1"/>
                          </a:solidFill>
                          <a:effectLst/>
                          <a:latin typeface="+mn-lt"/>
                          <a:ea typeface="Times New Roman" panose="02020603050405020304" pitchFamily="18" charset="0"/>
                          <a:cs typeface="Times New Roman" panose="02020603050405020304" pitchFamily="18" charset="0"/>
                        </a:rPr>
                        <a:t>$</a:t>
                      </a:r>
                      <a:r>
                        <a:rPr lang="en-US" sz="2000" u="sng" dirty="0">
                          <a:solidFill>
                            <a:schemeClr val="tx1"/>
                          </a:solidFill>
                          <a:effectLst/>
                          <a:latin typeface="+mn-lt"/>
                          <a:ea typeface="Times New Roman" panose="02020603050405020304" pitchFamily="18" charset="0"/>
                          <a:cs typeface="Times New Roman" panose="02020603050405020304" pitchFamily="18" charset="0"/>
                        </a:rPr>
                        <a:t>900</a:t>
                      </a:r>
                      <a:r>
                        <a:rPr lang="en-US" sz="2000" strike="sngStrike" dirty="0">
                          <a:solidFill>
                            <a:schemeClr val="tx1"/>
                          </a:solidFill>
                          <a:effectLst/>
                          <a:latin typeface="+mn-lt"/>
                          <a:ea typeface="Times New Roman" panose="02020603050405020304" pitchFamily="18" charset="0"/>
                          <a:cs typeface="Times New Roman" panose="02020603050405020304" pitchFamily="18" charset="0"/>
                        </a:rPr>
                        <a:t>1,500</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73025" marR="73025" marT="0" marB="0" anchor="b">
                    <a:lnL>
                      <a:noFill/>
                    </a:lnL>
                    <a:lnR>
                      <a:noFill/>
                    </a:lnR>
                    <a:lnT>
                      <a:noFill/>
                    </a:lnT>
                    <a:lnB>
                      <a:noFill/>
                    </a:lnB>
                  </a:tcPr>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tr>
              <a:tr h="0">
                <a:tc>
                  <a:txBody>
                    <a:bodyPr/>
                    <a:lstStyle/>
                    <a:p>
                      <a:pPr marL="91440" marR="0" indent="-91440">
                        <a:lnSpc>
                          <a:spcPct val="107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$10,000,000</a:t>
                      </a:r>
                      <a:endParaRPr lang="en-US" sz="2000" dirty="0">
                        <a:effectLst/>
                        <a:latin typeface="+mn-lt"/>
                        <a:ea typeface="Calibri" panose="020F0502020204030204" pitchFamily="34" charset="0"/>
                        <a:cs typeface="Times New Roman" panose="02020603050405020304" pitchFamily="18" charset="0"/>
                      </a:endParaRPr>
                    </a:p>
                  </a:txBody>
                  <a:tcPr marL="73025" marR="73025" marT="0" marB="0" anchor="b">
                    <a:lnL>
                      <a:noFill/>
                    </a:lnL>
                    <a:lnR>
                      <a:noFill/>
                    </a:lnR>
                    <a:lnT>
                      <a:noFill/>
                    </a:lnT>
                    <a:lnB>
                      <a:noFill/>
                    </a:lnB>
                  </a:tcPr>
                </a:tc>
                <a:tc>
                  <a:txBody>
                    <a:bodyPr/>
                    <a:lstStyle/>
                    <a:p>
                      <a:pPr marL="91440" marR="0" indent="-91440">
                        <a:lnSpc>
                          <a:spcPct val="107000"/>
                        </a:lnSpc>
                        <a:spcBef>
                          <a:spcPts val="0"/>
                        </a:spcBef>
                        <a:spcAft>
                          <a:spcPts val="0"/>
                        </a:spcAft>
                      </a:pPr>
                      <a:r>
                        <a:rPr lang="en-US" sz="2000">
                          <a:effectLst/>
                          <a:latin typeface="+mn-lt"/>
                          <a:ea typeface="Times New Roman" panose="02020603050405020304" pitchFamily="18" charset="0"/>
                          <a:cs typeface="Times New Roman" panose="02020603050405020304" pitchFamily="18" charset="0"/>
                        </a:rPr>
                        <a:t>$50,000,000</a:t>
                      </a:r>
                      <a:endParaRPr lang="en-US" sz="2000">
                        <a:effectLst/>
                        <a:latin typeface="+mn-lt"/>
                        <a:ea typeface="Calibri" panose="020F0502020204030204" pitchFamily="34" charset="0"/>
                        <a:cs typeface="Times New Roman" panose="02020603050405020304" pitchFamily="18" charset="0"/>
                      </a:endParaRPr>
                    </a:p>
                  </a:txBody>
                  <a:tcPr marL="73025" marR="73025" marT="0" marB="0" anchor="b">
                    <a:lnL>
                      <a:noFill/>
                    </a:lnL>
                    <a:lnR>
                      <a:noFill/>
                    </a:lnR>
                    <a:lnT>
                      <a:noFill/>
                    </a:lnT>
                    <a:lnB>
                      <a:noFill/>
                    </a:lnB>
                  </a:tcPr>
                </a:tc>
                <a:tc>
                  <a:txBody>
                    <a:bodyPr/>
                    <a:lstStyle/>
                    <a:p>
                      <a:pPr marL="91440" marR="0" indent="-91440" algn="ctr">
                        <a:lnSpc>
                          <a:spcPct val="107000"/>
                        </a:lnSpc>
                        <a:spcBef>
                          <a:spcPts val="0"/>
                        </a:spcBef>
                        <a:spcAft>
                          <a:spcPts val="0"/>
                        </a:spcAft>
                      </a:pPr>
                      <a:r>
                        <a:rPr lang="en-US" sz="2000" dirty="0">
                          <a:solidFill>
                            <a:schemeClr val="tx1"/>
                          </a:solidFill>
                          <a:effectLst/>
                          <a:latin typeface="+mn-lt"/>
                          <a:ea typeface="Times New Roman" panose="02020603050405020304" pitchFamily="18" charset="0"/>
                          <a:cs typeface="Times New Roman" panose="02020603050405020304" pitchFamily="18" charset="0"/>
                        </a:rPr>
                        <a:t>$</a:t>
                      </a:r>
                      <a:r>
                        <a:rPr lang="en-US" sz="2000" u="sng" dirty="0">
                          <a:solidFill>
                            <a:schemeClr val="tx1"/>
                          </a:solidFill>
                          <a:effectLst/>
                          <a:latin typeface="+mn-lt"/>
                          <a:ea typeface="Times New Roman" panose="02020603050405020304" pitchFamily="18" charset="0"/>
                          <a:cs typeface="Times New Roman" panose="02020603050405020304" pitchFamily="18" charset="0"/>
                        </a:rPr>
                        <a:t>1,400</a:t>
                      </a:r>
                      <a:r>
                        <a:rPr lang="en-US" sz="2000" strike="sngStrike" dirty="0">
                          <a:solidFill>
                            <a:schemeClr val="tx1"/>
                          </a:solidFill>
                          <a:effectLst/>
                          <a:latin typeface="+mn-lt"/>
                          <a:ea typeface="Times New Roman" panose="02020603050405020304" pitchFamily="18" charset="0"/>
                          <a:cs typeface="Times New Roman" panose="02020603050405020304" pitchFamily="18" charset="0"/>
                        </a:rPr>
                        <a:t>2,600</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73025" marR="73025" marT="0" marB="0" anchor="b">
                    <a:lnL>
                      <a:noFill/>
                    </a:lnL>
                    <a:lnR>
                      <a:noFill/>
                    </a:lnR>
                    <a:lnT>
                      <a:noFill/>
                    </a:lnT>
                    <a:lnB>
                      <a:noFill/>
                    </a:lnB>
                  </a:tcPr>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tr>
              <a:tr h="0">
                <a:tc gridSpan="2">
                  <a:txBody>
                    <a:bodyPr/>
                    <a:lstStyle/>
                    <a:p>
                      <a:pPr marL="91440" marR="0" indent="-91440">
                        <a:lnSpc>
                          <a:spcPct val="107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Over $50,000,000</a:t>
                      </a:r>
                      <a:endParaRPr lang="en-US" sz="2000" dirty="0">
                        <a:effectLst/>
                        <a:latin typeface="+mn-lt"/>
                        <a:ea typeface="Calibri" panose="020F0502020204030204" pitchFamily="34" charset="0"/>
                        <a:cs typeface="Times New Roman" panose="02020603050405020304" pitchFamily="18" charset="0"/>
                      </a:endParaRPr>
                    </a:p>
                  </a:txBody>
                  <a:tcPr marL="73025" marR="73025"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91440" marR="0" indent="-91440" algn="ctr">
                        <a:lnSpc>
                          <a:spcPct val="107000"/>
                        </a:lnSpc>
                        <a:spcBef>
                          <a:spcPts val="0"/>
                        </a:spcBef>
                        <a:spcAft>
                          <a:spcPts val="0"/>
                        </a:spcAft>
                      </a:pPr>
                      <a:r>
                        <a:rPr lang="en-US" sz="2000" dirty="0">
                          <a:solidFill>
                            <a:schemeClr val="tx1"/>
                          </a:solidFill>
                          <a:effectLst/>
                          <a:latin typeface="+mn-lt"/>
                          <a:ea typeface="Times New Roman" panose="02020603050405020304" pitchFamily="18" charset="0"/>
                          <a:cs typeface="Times New Roman" panose="02020603050405020304" pitchFamily="18" charset="0"/>
                        </a:rPr>
                        <a:t>$</a:t>
                      </a:r>
                      <a:r>
                        <a:rPr lang="en-US" sz="2000" u="sng" dirty="0">
                          <a:solidFill>
                            <a:schemeClr val="tx1"/>
                          </a:solidFill>
                          <a:effectLst/>
                          <a:latin typeface="+mn-lt"/>
                          <a:ea typeface="Times New Roman" panose="02020603050405020304" pitchFamily="18" charset="0"/>
                          <a:cs typeface="Times New Roman" panose="02020603050405020304" pitchFamily="18" charset="0"/>
                        </a:rPr>
                        <a:t>2,900</a:t>
                      </a:r>
                      <a:r>
                        <a:rPr lang="en-US" sz="2000" strike="sngStrike" dirty="0">
                          <a:solidFill>
                            <a:schemeClr val="tx1"/>
                          </a:solidFill>
                          <a:effectLst/>
                          <a:latin typeface="+mn-lt"/>
                          <a:ea typeface="Times New Roman" panose="02020603050405020304" pitchFamily="18" charset="0"/>
                          <a:cs typeface="Times New Roman" panose="02020603050405020304" pitchFamily="18" charset="0"/>
                        </a:rPr>
                        <a:t>3,200</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73025"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tr>
            </a:tbl>
          </a:graphicData>
        </a:graphic>
      </p:graphicFrame>
      <p:sp>
        <p:nvSpPr>
          <p:cNvPr id="6" name="Rectangle 5"/>
          <p:cNvSpPr/>
          <p:nvPr/>
        </p:nvSpPr>
        <p:spPr>
          <a:xfrm>
            <a:off x="1009934" y="1687990"/>
            <a:ext cx="7219665" cy="421654"/>
          </a:xfrm>
          <a:prstGeom prst="rect">
            <a:avLst/>
          </a:prstGeom>
        </p:spPr>
        <p:txBody>
          <a:bodyPr wrap="square">
            <a:spAutoFit/>
          </a:bodyPr>
          <a:lstStyle/>
          <a:p>
            <a:pPr algn="ctr">
              <a:lnSpc>
                <a:spcPct val="107000"/>
              </a:lnSpc>
              <a:spcAft>
                <a:spcPts val="500"/>
              </a:spcAft>
              <a:tabLst>
                <a:tab pos="274320" algn="l"/>
                <a:tab pos="548640" algn="l"/>
                <a:tab pos="822960" algn="l"/>
                <a:tab pos="1097280" algn="l"/>
                <a:tab pos="1371600" algn="l"/>
                <a:tab pos="1645920" algn="l"/>
                <a:tab pos="1920240" algn="l"/>
                <a:tab pos="2194560" algn="l"/>
                <a:tab pos="2468880" algn="l"/>
                <a:tab pos="2743200" algn="l"/>
                <a:tab pos="3017520" algn="l"/>
              </a:tabLst>
            </a:pPr>
            <a:r>
              <a:rPr lang="en-US" sz="2000" b="1" cap="all" dirty="0" smtClean="0">
                <a:effectLst/>
                <a:ea typeface="Times New Roman" panose="02020603050405020304" pitchFamily="18" charset="0"/>
                <a:cs typeface="Times New Roman" panose="02020603050405020304" pitchFamily="18" charset="0"/>
              </a:rPr>
              <a:t>Table 108.07-1 SCHEDULE OF LIQUIDATED DAMAGES</a:t>
            </a:r>
            <a:endParaRPr lang="en-US"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8396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CDE6E37-D3E4-4D93-A06B-7DA9FFB8E427}" vid="{A25905F3-47F2-4FE4-9A79-E313A5115A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B3F82C0E416344BB52A49E32F55FC1" ma:contentTypeVersion="0" ma:contentTypeDescription="Create a new document." ma:contentTypeScope="" ma:versionID="8ddb508e366312baaea4f70999432933">
  <xsd:schema xmlns:xsd="http://www.w3.org/2001/XMLSchema" xmlns:xs="http://www.w3.org/2001/XMLSchema" xmlns:p="http://schemas.microsoft.com/office/2006/metadata/properties" targetNamespace="http://schemas.microsoft.com/office/2006/metadata/properties" ma:root="true" ma:fieldsID="27b4a4f76bea50102067bc7ec8c6d4d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FB1AFC5-8570-4724-9B1F-FE5B5B4ECABF}"/>
</file>

<file path=customXml/itemProps2.xml><?xml version="1.0" encoding="utf-8"?>
<ds:datastoreItem xmlns:ds="http://schemas.openxmlformats.org/officeDocument/2006/customXml" ds:itemID="{3339F1E0-D874-472D-94B4-CCE329E9107B}"/>
</file>

<file path=customXml/itemProps3.xml><?xml version="1.0" encoding="utf-8"?>
<ds:datastoreItem xmlns:ds="http://schemas.openxmlformats.org/officeDocument/2006/customXml" ds:itemID="{50408180-3F6F-4AF2-874F-22CD11B967C6}"/>
</file>

<file path=docProps/app.xml><?xml version="1.0" encoding="utf-8"?>
<Properties xmlns="http://schemas.openxmlformats.org/officeDocument/2006/extended-properties" xmlns:vt="http://schemas.openxmlformats.org/officeDocument/2006/docPropsVTypes">
  <Template/>
  <TotalTime>683</TotalTime>
  <Words>6712</Words>
  <Application>Microsoft Office PowerPoint</Application>
  <PresentationFormat>On-screen Show (4:3)</PresentationFormat>
  <Paragraphs>526</Paragraphs>
  <Slides>56</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Calibri Light</vt:lpstr>
      <vt:lpstr>Times New Roman</vt:lpstr>
      <vt:lpstr>Wingdings</vt:lpstr>
      <vt:lpstr>1_Office Theme</vt:lpstr>
      <vt:lpstr>PowerPoint Presentation</vt:lpstr>
      <vt:lpstr>  Construction Administration Clint Bishop, P.E. </vt:lpstr>
      <vt:lpstr>Construction Administration</vt:lpstr>
      <vt:lpstr>104.02.D. Significant Changes in Character of the Work</vt:lpstr>
      <vt:lpstr>104.02.D. Significant Changes in Character of the Work – con’t</vt:lpstr>
      <vt:lpstr>104.02.D. Significant Changes in Character of the Work – con’t</vt:lpstr>
      <vt:lpstr>107.15 Contractor’s Responsibility for Work </vt:lpstr>
      <vt:lpstr>107.15 Contractor’s Responsibility for Work – con’t</vt:lpstr>
      <vt:lpstr>108.07 Failure to Complete on Time</vt:lpstr>
      <vt:lpstr>109.05.C.9 Professional and Specialized Work</vt:lpstr>
      <vt:lpstr>619 Field Office</vt:lpstr>
      <vt:lpstr>PN 520 Fuel Price Adjustment</vt:lpstr>
      <vt:lpstr>  Construction - Geotechnical Steve Slomski, P.E. </vt:lpstr>
      <vt:lpstr>General Changes</vt:lpstr>
      <vt:lpstr>Item 201   Clearing And Grubbing</vt:lpstr>
      <vt:lpstr>Items 205 &amp; 206   Chemically  Stabilized Embankment &amp; Subgrade</vt:lpstr>
      <vt:lpstr>Item 206   Chemically Stabilized Subgrade</vt:lpstr>
      <vt:lpstr>Item 208   Rock Blasting</vt:lpstr>
      <vt:lpstr>Supplemental Specification 840 Mechanically Stabilized Earth Walls</vt:lpstr>
      <vt:lpstr>Supplemental Specification 840 Mechanically Stabilized Earth Walls</vt:lpstr>
      <vt:lpstr>Supplemental Specification 861 Geogrids for Subgrade Stabilization</vt:lpstr>
      <vt:lpstr>Supplemental Specification 862 Rockfall Protection</vt:lpstr>
      <vt:lpstr>Supplement 1015   Compaction Testing of Unbound Materials </vt:lpstr>
      <vt:lpstr>Supplement 1015   Compaction Testing of Unbound Materials </vt:lpstr>
      <vt:lpstr>Supplement 1120   Mixture Design For Chemically Stabilized Soils </vt:lpstr>
      <vt:lpstr>  Construction – Pavements Craig Landefeld, P.E. </vt:lpstr>
      <vt:lpstr>Item 401 - Asphalt Concrete Pavements - General</vt:lpstr>
      <vt:lpstr>Item 401 - Asphalt Concrete Pavements - General</vt:lpstr>
      <vt:lpstr>Item 407 – Tack Coat</vt:lpstr>
      <vt:lpstr>Item 421 - Microsurfacing</vt:lpstr>
      <vt:lpstr>Item 421 - Microsurfacing</vt:lpstr>
      <vt:lpstr>Item 421 - Microsurfacing</vt:lpstr>
      <vt:lpstr>Item 422 – Chip Seal</vt:lpstr>
      <vt:lpstr>Item 422 – Chip Seal</vt:lpstr>
      <vt:lpstr>Item 422 – Chip Seal</vt:lpstr>
      <vt:lpstr>Item 441 – Asphalt Concrete</vt:lpstr>
      <vt:lpstr>Item 442 – Superpave Asphalt Concrete</vt:lpstr>
      <vt:lpstr>450 - Rigid Pavement</vt:lpstr>
      <vt:lpstr>  Construction - Structures Jim Welter, P.E.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Construction – Traffic and Roadway Dan Groh, P.E. </vt:lpstr>
      <vt:lpstr>Storage of Equipment, Vehicles and Material on Highway Rights-of-Way</vt:lpstr>
      <vt:lpstr>Storage of Equipment, Vehicles and Material on Highway Rights-of-Way</vt:lpstr>
      <vt:lpstr>Conflicting Markings</vt:lpstr>
      <vt:lpstr>Automated Flagging Assistance Device</vt:lpstr>
      <vt:lpstr>SS 808 Digital Speed Limit Assemblies</vt:lpstr>
      <vt:lpstr>Data Logger System</vt:lpstr>
    </vt:vector>
  </TitlesOfParts>
  <Company>Ohio Dept. of Transportation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Claudette Durham</dc:creator>
  <cp:lastModifiedBy>Gary Angles</cp:lastModifiedBy>
  <cp:revision>66</cp:revision>
  <cp:lastPrinted>2016-03-02T19:03:13Z</cp:lastPrinted>
  <dcterms:created xsi:type="dcterms:W3CDTF">2016-02-12T16:20:24Z</dcterms:created>
  <dcterms:modified xsi:type="dcterms:W3CDTF">2016-03-10T14:35:40Z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0x01010031B3F82C0E416344BB52A49E32F55FC1</vt:lpwstr>
  </property>
</Properties>
</file>